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75" r:id="rId3"/>
  </p:sldMasterIdLst>
  <p:notesMasterIdLst>
    <p:notesMasterId r:id="rId50"/>
  </p:notesMasterIdLst>
  <p:sldIdLst>
    <p:sldId id="256" r:id="rId4"/>
    <p:sldId id="261" r:id="rId5"/>
    <p:sldId id="285" r:id="rId6"/>
    <p:sldId id="300" r:id="rId7"/>
    <p:sldId id="265" r:id="rId8"/>
    <p:sldId id="266" r:id="rId9"/>
    <p:sldId id="303" r:id="rId10"/>
    <p:sldId id="761" r:id="rId11"/>
    <p:sldId id="262" r:id="rId12"/>
    <p:sldId id="264" r:id="rId13"/>
    <p:sldId id="287" r:id="rId14"/>
    <p:sldId id="299" r:id="rId15"/>
    <p:sldId id="268" r:id="rId16"/>
    <p:sldId id="275" r:id="rId17"/>
    <p:sldId id="270" r:id="rId18"/>
    <p:sldId id="289" r:id="rId19"/>
    <p:sldId id="269" r:id="rId20"/>
    <p:sldId id="272" r:id="rId21"/>
    <p:sldId id="273" r:id="rId22"/>
    <p:sldId id="284" r:id="rId23"/>
    <p:sldId id="288" r:id="rId24"/>
    <p:sldId id="290" r:id="rId25"/>
    <p:sldId id="295" r:id="rId26"/>
    <p:sldId id="274" r:id="rId27"/>
    <p:sldId id="276" r:id="rId28"/>
    <p:sldId id="291" r:id="rId29"/>
    <p:sldId id="263" r:id="rId30"/>
    <p:sldId id="259" r:id="rId31"/>
    <p:sldId id="292" r:id="rId32"/>
    <p:sldId id="260" r:id="rId33"/>
    <p:sldId id="293" r:id="rId34"/>
    <p:sldId id="278" r:id="rId35"/>
    <p:sldId id="763" r:id="rId36"/>
    <p:sldId id="280" r:id="rId37"/>
    <p:sldId id="281" r:id="rId38"/>
    <p:sldId id="294" r:id="rId39"/>
    <p:sldId id="282" r:id="rId40"/>
    <p:sldId id="283" r:id="rId41"/>
    <p:sldId id="296" r:id="rId42"/>
    <p:sldId id="301" r:id="rId43"/>
    <p:sldId id="760" r:id="rId44"/>
    <p:sldId id="307" r:id="rId45"/>
    <p:sldId id="308" r:id="rId46"/>
    <p:sldId id="309" r:id="rId47"/>
    <p:sldId id="368" r:id="rId48"/>
    <p:sldId id="476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DCCF"/>
    <a:srgbClr val="00FF00"/>
    <a:srgbClr val="00FFFF"/>
    <a:srgbClr val="93EDFF"/>
    <a:srgbClr val="84E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43E21D-ACEA-4581-A6CF-F3D569D3153D}" v="2" dt="2026-02-17T03:54:39.3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796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microsoft.com/office/2015/10/relationships/revisionInfo" Target="revisionInfo.xml"/><Relationship Id="rId8" Type="http://schemas.openxmlformats.org/officeDocument/2006/relationships/slide" Target="slides/slide5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fan Noor" userId="41c4294eed4a6129" providerId="LiveId" clId="{6926088A-A7E1-4AF4-91C5-FEFA223410A4}"/>
    <pc:docChg chg="undo custSel addSld delSld modSld">
      <pc:chgData name="Irfan Noor" userId="41c4294eed4a6129" providerId="LiveId" clId="{6926088A-A7E1-4AF4-91C5-FEFA223410A4}" dt="2026-02-17T03:55:32.344" v="703" actId="113"/>
      <pc:docMkLst>
        <pc:docMk/>
      </pc:docMkLst>
      <pc:sldChg chg="modSp mod">
        <pc:chgData name="Irfan Noor" userId="41c4294eed4a6129" providerId="LiveId" clId="{6926088A-A7E1-4AF4-91C5-FEFA223410A4}" dt="2026-02-17T03:55:24.667" v="702" actId="27636"/>
        <pc:sldMkLst>
          <pc:docMk/>
          <pc:sldMk cId="2400230289" sldId="264"/>
        </pc:sldMkLst>
        <pc:spChg chg="mod">
          <ac:chgData name="Irfan Noor" userId="41c4294eed4a6129" providerId="LiveId" clId="{6926088A-A7E1-4AF4-91C5-FEFA223410A4}" dt="2026-02-17T03:55:24.667" v="702" actId="27636"/>
          <ac:spMkLst>
            <pc:docMk/>
            <pc:sldMk cId="2400230289" sldId="264"/>
            <ac:spMk id="2" creationId="{00000000-0000-0000-0000-000000000000}"/>
          </ac:spMkLst>
        </pc:spChg>
      </pc:sldChg>
      <pc:sldChg chg="modSp mod">
        <pc:chgData name="Irfan Noor" userId="41c4294eed4a6129" providerId="LiveId" clId="{6926088A-A7E1-4AF4-91C5-FEFA223410A4}" dt="2026-02-17T03:55:10.457" v="697" actId="27636"/>
        <pc:sldMkLst>
          <pc:docMk/>
          <pc:sldMk cId="4070790055" sldId="270"/>
        </pc:sldMkLst>
        <pc:spChg chg="mod">
          <ac:chgData name="Irfan Noor" userId="41c4294eed4a6129" providerId="LiveId" clId="{6926088A-A7E1-4AF4-91C5-FEFA223410A4}" dt="2026-02-17T03:55:10.457" v="697" actId="27636"/>
          <ac:spMkLst>
            <pc:docMk/>
            <pc:sldMk cId="4070790055" sldId="270"/>
            <ac:spMk id="2" creationId="{00000000-0000-0000-0000-000000000000}"/>
          </ac:spMkLst>
        </pc:spChg>
      </pc:sldChg>
      <pc:sldChg chg="modSp mod">
        <pc:chgData name="Irfan Noor" userId="41c4294eed4a6129" providerId="LiveId" clId="{6926088A-A7E1-4AF4-91C5-FEFA223410A4}" dt="2026-02-17T03:54:44.588" v="681" actId="27636"/>
        <pc:sldMkLst>
          <pc:docMk/>
          <pc:sldMk cId="3492912602" sldId="276"/>
        </pc:sldMkLst>
        <pc:spChg chg="mod">
          <ac:chgData name="Irfan Noor" userId="41c4294eed4a6129" providerId="LiveId" clId="{6926088A-A7E1-4AF4-91C5-FEFA223410A4}" dt="2026-02-17T03:54:44.588" v="681" actId="27636"/>
          <ac:spMkLst>
            <pc:docMk/>
            <pc:sldMk cId="3492912602" sldId="276"/>
            <ac:spMk id="2" creationId="{00000000-0000-0000-0000-000000000000}"/>
          </ac:spMkLst>
        </pc:spChg>
      </pc:sldChg>
      <pc:sldChg chg="modSp mod">
        <pc:chgData name="Irfan Noor" userId="41c4294eed4a6129" providerId="LiveId" clId="{6926088A-A7E1-4AF4-91C5-FEFA223410A4}" dt="2026-02-17T03:54:17.880" v="673"/>
        <pc:sldMkLst>
          <pc:docMk/>
          <pc:sldMk cId="3491544743" sldId="281"/>
        </pc:sldMkLst>
        <pc:spChg chg="mod">
          <ac:chgData name="Irfan Noor" userId="41c4294eed4a6129" providerId="LiveId" clId="{6926088A-A7E1-4AF4-91C5-FEFA223410A4}" dt="2026-02-17T03:54:17.880" v="673"/>
          <ac:spMkLst>
            <pc:docMk/>
            <pc:sldMk cId="3491544743" sldId="281"/>
            <ac:spMk id="2" creationId="{00000000-0000-0000-0000-000000000000}"/>
          </ac:spMkLst>
        </pc:spChg>
      </pc:sldChg>
      <pc:sldChg chg="modSp mod">
        <pc:chgData name="Irfan Noor" userId="41c4294eed4a6129" providerId="LiveId" clId="{6926088A-A7E1-4AF4-91C5-FEFA223410A4}" dt="2026-02-17T03:53:59.925" v="670" actId="27636"/>
        <pc:sldMkLst>
          <pc:docMk/>
          <pc:sldMk cId="3748229449" sldId="282"/>
        </pc:sldMkLst>
        <pc:spChg chg="mod">
          <ac:chgData name="Irfan Noor" userId="41c4294eed4a6129" providerId="LiveId" clId="{6926088A-A7E1-4AF4-91C5-FEFA223410A4}" dt="2026-02-17T03:53:59.925" v="670" actId="27636"/>
          <ac:spMkLst>
            <pc:docMk/>
            <pc:sldMk cId="3748229449" sldId="282"/>
            <ac:spMk id="2" creationId="{00000000-0000-0000-0000-000000000000}"/>
          </ac:spMkLst>
        </pc:spChg>
      </pc:sldChg>
      <pc:sldChg chg="modSp mod">
        <pc:chgData name="Irfan Noor" userId="41c4294eed4a6129" providerId="LiveId" clId="{6926088A-A7E1-4AF4-91C5-FEFA223410A4}" dt="2026-02-17T03:55:20.384" v="700" actId="403"/>
        <pc:sldMkLst>
          <pc:docMk/>
          <pc:sldMk cId="1184869099" sldId="287"/>
        </pc:sldMkLst>
        <pc:spChg chg="mod">
          <ac:chgData name="Irfan Noor" userId="41c4294eed4a6129" providerId="LiveId" clId="{6926088A-A7E1-4AF4-91C5-FEFA223410A4}" dt="2026-02-17T03:55:20.384" v="700" actId="403"/>
          <ac:spMkLst>
            <pc:docMk/>
            <pc:sldMk cId="1184869099" sldId="287"/>
            <ac:spMk id="272386" creationId="{00000000-0000-0000-0000-000000000000}"/>
          </ac:spMkLst>
        </pc:spChg>
      </pc:sldChg>
      <pc:sldChg chg="modSp mod">
        <pc:chgData name="Irfan Noor" userId="41c4294eed4a6129" providerId="LiveId" clId="{6926088A-A7E1-4AF4-91C5-FEFA223410A4}" dt="2026-02-17T03:55:05.194" v="695" actId="404"/>
        <pc:sldMkLst>
          <pc:docMk/>
          <pc:sldMk cId="2450245689" sldId="289"/>
        </pc:sldMkLst>
        <pc:spChg chg="mod">
          <ac:chgData name="Irfan Noor" userId="41c4294eed4a6129" providerId="LiveId" clId="{6926088A-A7E1-4AF4-91C5-FEFA223410A4}" dt="2026-02-17T03:55:05.194" v="695" actId="404"/>
          <ac:spMkLst>
            <pc:docMk/>
            <pc:sldMk cId="2450245689" sldId="289"/>
            <ac:spMk id="271362" creationId="{00000000-0000-0000-0000-000000000000}"/>
          </ac:spMkLst>
        </pc:spChg>
      </pc:sldChg>
      <pc:sldChg chg="modSp mod">
        <pc:chgData name="Irfan Noor" userId="41c4294eed4a6129" providerId="LiveId" clId="{6926088A-A7E1-4AF4-91C5-FEFA223410A4}" dt="2026-02-17T03:54:54.107" v="690" actId="27636"/>
        <pc:sldMkLst>
          <pc:docMk/>
          <pc:sldMk cId="1217825303" sldId="290"/>
        </pc:sldMkLst>
        <pc:spChg chg="mod">
          <ac:chgData name="Irfan Noor" userId="41c4294eed4a6129" providerId="LiveId" clId="{6926088A-A7E1-4AF4-91C5-FEFA223410A4}" dt="2026-02-17T03:54:54.107" v="690" actId="27636"/>
          <ac:spMkLst>
            <pc:docMk/>
            <pc:sldMk cId="1217825303" sldId="290"/>
            <ac:spMk id="596994" creationId="{00000000-0000-0000-0000-000000000000}"/>
          </ac:spMkLst>
        </pc:spChg>
      </pc:sldChg>
      <pc:sldChg chg="modSp mod">
        <pc:chgData name="Irfan Noor" userId="41c4294eed4a6129" providerId="LiveId" clId="{6926088A-A7E1-4AF4-91C5-FEFA223410A4}" dt="2026-02-17T03:54:39.327" v="679" actId="1076"/>
        <pc:sldMkLst>
          <pc:docMk/>
          <pc:sldMk cId="854074878" sldId="291"/>
        </pc:sldMkLst>
        <pc:spChg chg="mod">
          <ac:chgData name="Irfan Noor" userId="41c4294eed4a6129" providerId="LiveId" clId="{6926088A-A7E1-4AF4-91C5-FEFA223410A4}" dt="2026-02-17T03:54:39.327" v="679" actId="1076"/>
          <ac:spMkLst>
            <pc:docMk/>
            <pc:sldMk cId="854074878" sldId="291"/>
            <ac:spMk id="265218" creationId="{00000000-0000-0000-0000-000000000000}"/>
          </ac:spMkLst>
        </pc:spChg>
      </pc:sldChg>
      <pc:sldChg chg="modSp mod">
        <pc:chgData name="Irfan Noor" userId="41c4294eed4a6129" providerId="LiveId" clId="{6926088A-A7E1-4AF4-91C5-FEFA223410A4}" dt="2026-02-17T03:55:32.344" v="703" actId="113"/>
        <pc:sldMkLst>
          <pc:docMk/>
          <pc:sldMk cId="3494614827" sldId="303"/>
        </pc:sldMkLst>
        <pc:spChg chg="mod">
          <ac:chgData name="Irfan Noor" userId="41c4294eed4a6129" providerId="LiveId" clId="{6926088A-A7E1-4AF4-91C5-FEFA223410A4}" dt="2026-02-17T03:55:32.344" v="703" actId="113"/>
          <ac:spMkLst>
            <pc:docMk/>
            <pc:sldMk cId="3494614827" sldId="303"/>
            <ac:spMk id="2" creationId="{4FDB8816-F883-874C-954E-0452B9B4905B}"/>
          </ac:spMkLst>
        </pc:spChg>
      </pc:sldChg>
      <pc:sldChg chg="new del">
        <pc:chgData name="Irfan Noor" userId="41c4294eed4a6129" providerId="LiveId" clId="{6926088A-A7E1-4AF4-91C5-FEFA223410A4}" dt="2026-02-17T03:53:03.136" v="668" actId="2696"/>
        <pc:sldMkLst>
          <pc:docMk/>
          <pc:sldMk cId="39052472" sldId="304"/>
        </pc:sldMkLst>
      </pc:sldChg>
      <pc:sldChg chg="modSp mod">
        <pc:chgData name="Irfan Noor" userId="41c4294eed4a6129" providerId="LiveId" clId="{6926088A-A7E1-4AF4-91C5-FEFA223410A4}" dt="2026-02-17T03:54:26.401" v="675" actId="403"/>
        <pc:sldMkLst>
          <pc:docMk/>
          <pc:sldMk cId="4160090773" sldId="763"/>
        </pc:sldMkLst>
        <pc:spChg chg="mod">
          <ac:chgData name="Irfan Noor" userId="41c4294eed4a6129" providerId="LiveId" clId="{6926088A-A7E1-4AF4-91C5-FEFA223410A4}" dt="2026-02-17T03:54:26.401" v="675" actId="403"/>
          <ac:spMkLst>
            <pc:docMk/>
            <pc:sldMk cId="4160090773" sldId="763"/>
            <ac:spMk id="15" creationId="{84C5B321-BEBE-C96C-51ED-AE77860B36A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7B4409-C6F9-4186-9646-A52081EEF804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691CD8-A626-4722-A696-ED3D80F27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50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691CD8-A626-4722-A696-ED3D80F2721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729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E0B81-8E00-485D-9899-D469AE95BE12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478E-738A-4BF2-BF92-CC0915D6E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25EC6-87D9-4CDB-986D-3D5E650624A8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478E-738A-4BF2-BF92-CC0915D6E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78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0E4A5-6375-4D06-96EC-916FF269EAAB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478E-738A-4BF2-BF92-CC0915D6E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581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7FA19-BC41-FEE8-20F6-FB0F6AC487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273D8C-FB6B-F130-EC6E-AAD5A3E34F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0DF10A-5B5A-3DCE-6ACB-2BD5332F0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B2E06-5C1C-4079-9361-793E310230DD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4770B-492C-2569-1650-7DAB960AA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616B15-2CB2-DA33-21A6-5A493F09F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75F3E-1E95-46AD-8882-B1DACB72D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255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4DDF4-3853-C0CE-BA55-A61AADE70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1FDAC-4952-9082-1A72-03E505BAD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24906-B128-8FC0-7007-5A0F4A84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8E88-0B88-4966-974A-CFEDC0217267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080916-B8F3-2EA9-E081-2775A98A1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357820-0BCE-6053-650B-BAF326862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75F3E-1E95-46AD-8882-B1DACB72D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394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F1F0B-45DF-E6B7-82B1-7F16ACB4A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B5D2FF-6658-DADA-4A87-F8AC75F60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746D4C-5845-1F4A-72AC-EEC177BE3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AF196-6D95-460D-BBB4-6E165F09FBC6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84439-4149-F338-C949-974D52AB3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B2A83-936D-5F3D-9F21-78FC81653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75F3E-1E95-46AD-8882-B1DACB72D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402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ECA80-1053-DD1C-5E5F-B71D7BCEB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63242-AE16-8DFA-52F3-3909797969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27DA57-650E-8DFD-D256-0E75D44B3E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83BAA4-AADB-A415-44E4-50C498EAD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73AFF-BCAF-4BD5-9F88-E2976F8E4273}" type="datetime1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58886E-0ECF-8110-C0B2-3CC0B0F1D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C1678B-2114-4B4F-46C7-B569DEAA7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75F3E-1E95-46AD-8882-B1DACB72D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760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618AB-C88F-0897-0DEB-8D39564E1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83913C-CC3B-8433-48B1-7949CCF89B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EA5844-E3B6-8F9D-702F-3806AE132D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3C32A3-B1FA-D425-F9DA-614E0A710C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CE5C30-1525-7095-C545-5D5A8F5840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D3A8F5-0228-591D-AB3A-3C4398090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96576-B1C9-488B-86AF-7B574A157B4D}" type="datetime1">
              <a:rPr lang="en-US" smtClean="0"/>
              <a:t>2/17/2026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DCB3EF-5F07-B3BB-C9ED-564BF7909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DD27D0-5719-3F51-2FE7-C6B0F4596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75F3E-1E95-46AD-8882-B1DACB72D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810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97160-F654-B8C7-4578-175A9D7DD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D70010-4118-DCFD-7361-8F443002D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A83A-100F-4EEB-B8A1-5617FC0312BF}" type="datetime1">
              <a:rPr lang="en-US" smtClean="0"/>
              <a:t>2/17/2026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23F028-BF70-DBB9-975A-A40EE2BB6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11F0A9-26CA-AE97-A401-B90D09819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75F3E-1E95-46AD-8882-B1DACB72D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234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032A43-E3F3-FEE8-3D63-2AE35B9F0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A75E-E838-4489-8D32-5632F58130A1}" type="datetime1">
              <a:rPr lang="en-US" smtClean="0"/>
              <a:t>2/17/2026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B4963B-2FA4-1B85-3C1E-11C463F93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979A07-9122-CA2E-A654-68DC6B3A6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75F3E-1E95-46AD-8882-B1DACB72D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794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4BED7-9E13-84CE-3876-454905126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CC21C8-6DED-1EBA-8BEF-88CCE23FD2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789009-8D21-CC37-B345-E9F472416E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3A886D-F895-15D1-9654-8B0C48B3B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F9050-F31D-44E0-913D-492CF458EFFE}" type="datetime1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7F4C0A-E3CF-20BA-A5CD-3887CB153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E92470-7FA8-7B4E-A9FE-140A26D3C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75F3E-1E95-46AD-8882-B1DACB72D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562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CE1B4-5441-419B-B8AE-8A22822640CC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478E-738A-4BF2-BF92-CC0915D6E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7623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0C50D-958C-AC83-B8F0-A1916ECAC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646380-AE9D-9BE1-B80F-063ED40EE2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48DECF-D19E-EF9E-729F-7BE702B662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7CB393-8898-00F0-7D40-0359EB7B7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AED1-EBC0-44B8-9BA9-DCF4DEBFABE1}" type="datetime1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DE4D9-BFCB-474D-643C-26258A894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680C5-82D0-34A5-4B91-A208AECFB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75F3E-1E95-46AD-8882-B1DACB72D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795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BBFB4-492A-9941-49AD-DF2D2B5BE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E32877-89FF-0345-A4CD-A389DC2BA3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A5B120-4D44-C41F-F95F-C5408416A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48EAB-DEA6-4298-A32E-6C2A499DD6BA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41B299-A0E3-CAF5-311D-7D68D3B2F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385483-D458-66FB-4380-DAE82BF44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75F3E-1E95-46AD-8882-B1DACB72D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250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3A1B62-38CA-F402-32F1-9518A49C9A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8F8D64-D5CC-7B4E-1916-85095A82E7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F0A088-D7D4-C146-11C3-2E613674B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63A43-1F34-49BB-9753-AB288432ED04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C9D0BB-FA1D-D58D-269B-125937B6A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818FA-34CD-4E7D-2623-AA1369A9B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75F3E-1E95-46AD-8882-B1DACB72D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715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5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xfrm>
            <a:off x="6400800" y="5943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0C595-EF9C-4CAD-AC0A-283058E6DF39}" type="datetime1">
              <a:rPr lang="en-US" smtClean="0"/>
              <a:t>2/17/2026</a:t>
            </a:fld>
            <a:endParaRPr lang="en-CA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xfrm>
            <a:off x="6400800" y="61722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© 2026 Dr. Irfan Nowroze Noor | CC BY-NC-ND 4.0 | https://doi.org/10.5281/zenodo.18651934</a:t>
            </a: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00800" y="64008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D3EAD-7E50-4D1E-AB1A-591F858C656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142373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5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xfrm>
            <a:off x="6400800" y="5943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D71AC-072B-489B-B3B4-087A29BA2BA4}" type="datetime1">
              <a:rPr lang="en-US" smtClean="0"/>
              <a:t>2/17/2026</a:t>
            </a:fld>
            <a:endParaRPr lang="en-CA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xfrm>
            <a:off x="6400800" y="61722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© 2026 Dr. Irfan Nowroze Noor | CC BY-NC-ND 4.0 | https://doi.org/10.5281/zenodo.18651934</a:t>
            </a: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00800" y="64008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9F7F8-C139-4A11-88DD-8C85AD555710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463754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5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xfrm>
            <a:off x="6400800" y="5943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08A4C-8A07-4CEC-B91D-3516CE53F408}" type="datetime1">
              <a:rPr lang="en-US" smtClean="0"/>
              <a:t>2/17/2026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xfrm>
            <a:off x="6400800" y="61722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00800" y="64008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64559-8719-4A07-856B-202B3EEA3A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210000"/>
            <a:ext cx="9144000" cy="648000"/>
          </a:xfrm>
          <a:prstGeom prst="rect">
            <a:avLst/>
          </a:prstGeom>
          <a:solidFill>
            <a:srgbClr val="254C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76132" y="6360153"/>
            <a:ext cx="1138098" cy="318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4"/>
          <p:cNvSpPr txBox="1">
            <a:spLocks/>
          </p:cNvSpPr>
          <p:nvPr userDrawn="1"/>
        </p:nvSpPr>
        <p:spPr>
          <a:xfrm>
            <a:off x="985840" y="6379310"/>
            <a:ext cx="5895975" cy="32238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Library and Information</a:t>
            </a:r>
            <a:r>
              <a:rPr lang="en-US" sz="600" baseline="0" dirty="0">
                <a:solidFill>
                  <a:schemeClr val="tx1">
                    <a:lumMod val="20000"/>
                    <a:lumOff val="80000"/>
                  </a:schemeClr>
                </a:solidFill>
              </a:rPr>
              <a:t> Services Section</a:t>
            </a:r>
            <a:endParaRPr lang="en-GB" sz="6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9992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CE79-7A2C-4FE2-BA9E-AC6B2D55A788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https://doi.org/10.5281/zenodo.18645714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8EAC-9238-47CA-9431-38465C048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1530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B703A-5B3E-40F1-AC43-A746ACBD1448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https://doi.org/10.5281/zenodo.18645714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8EAC-9238-47CA-9431-38465C048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6531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3EFCE-5CF5-4C4E-91DC-718A9DD1FFEC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https://doi.org/10.5281/zenodo.18645714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8EAC-9238-47CA-9431-38465C048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556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59FD-AA76-4B8A-99D0-1FED63429EC7}" type="datetime1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https://doi.org/10.5281/zenodo.18645714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8EAC-9238-47CA-9431-38465C048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305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81253-7E31-4D3F-AC72-775BCC10E686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478E-738A-4BF2-BF92-CC0915D6E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152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077A6-FEF2-4125-8467-91F23DF551AF}" type="datetime1">
              <a:rPr lang="en-US" smtClean="0"/>
              <a:t>2/17/2026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https://doi.org/10.5281/zenodo.18645714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8EAC-9238-47CA-9431-38465C048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0410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1948-8FD8-4CDC-8F26-7F83EE961C10}" type="datetime1">
              <a:rPr lang="en-US" smtClean="0"/>
              <a:t>2/17/2026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https://doi.org/10.5281/zenodo.18645714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8EAC-9238-47CA-9431-38465C048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5156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378B8-3BB1-419A-BA9C-91DC923520B5}" type="datetime1">
              <a:rPr lang="en-US" smtClean="0"/>
              <a:t>2/17/2026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https://doi.org/10.5281/zenodo.18645714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8EAC-9238-47CA-9431-38465C048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89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64FE6-05DA-4243-9218-E64CA36571A1}" type="datetime1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https://doi.org/10.5281/zenodo.18645714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8EAC-9238-47CA-9431-38465C048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4611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05BFA-1F2C-48E4-B759-A4E13C43B149}" type="datetime1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https://doi.org/10.5281/zenodo.18645714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8EAC-9238-47CA-9431-38465C048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5693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7591E-2F0C-4DF4-8018-3A08F199F7EB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https://doi.org/10.5281/zenodo.18645714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8EAC-9238-47CA-9431-38465C048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4668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59455-FED3-4F16-8388-423B156B685E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2026 Dr. Irfan Nowroze Noor | CC BY-NC-ND 4.0 | https://doi.org/10.5281/zenodo.18645714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8EAC-9238-47CA-9431-38465C048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347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5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658A9B2-3A36-4D06-B374-FB3FED4BFA75}" type="datetime1">
              <a:rPr lang="en-US" altLang="en-US" smtClean="0"/>
              <a:t>2/17/2026</a:t>
            </a:fld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© 2026 Dr. Irfan Nowroze Noor | CC BY-NC-ND 4.0 | https://doi.org/10.5281/zenodo.18645714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113FF63-4597-492C-9F8B-936F64D6DF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5348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186E2-39AA-4726-8198-7FBB89DD85EC}" type="datetime1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478E-738A-4BF2-BF92-CC0915D6E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422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ADB78-CA0C-45D7-ACFF-CE4502A1CBD9}" type="datetime1">
              <a:rPr lang="en-US" smtClean="0"/>
              <a:t>2/17/2026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478E-738A-4BF2-BF92-CC0915D6E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318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FB890-B2B4-43ED-8D3F-9A7DB0E27914}" type="datetime1">
              <a:rPr lang="en-US" smtClean="0"/>
              <a:t>2/17/2026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478E-738A-4BF2-BF92-CC0915D6E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998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145B6-2C35-490C-8E02-3295817BEFE5}" type="datetime1">
              <a:rPr lang="en-US" smtClean="0"/>
              <a:t>2/17/2026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478E-738A-4BF2-BF92-CC0915D6E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24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64ACF-C5A1-4C49-AE2D-A6E1869A7B56}" type="datetime1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478E-738A-4BF2-BF92-CC0915D6E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42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3D0B-1B26-4B8A-9560-8CE0B9FA2E44}" type="datetime1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478E-738A-4BF2-BF92-CC0915D6E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502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7DB1A-3D17-4E84-BBF2-B97A5CADAEEC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Sampling by Dr. Irfan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8478E-738A-4BF2-BF92-CC0915D6E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41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FAC95F-25C4-8361-9BE6-C75FCBD18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C494C3-E550-CC63-3DD6-8E81A3A62D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B15A0-744D-DFB6-F4DC-1A26F2E1B8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2E539B3-DC4A-422C-AAC8-BBD7C2DECD2D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70F2B-64BD-2D35-A4A6-9BCE335F21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© 2026 Dr. Irfan Nowroze Noor | CC BY-NC-ND 4.0 | https://doi.org/10.5281/zenodo.18651934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F9EF-08D2-3372-6C26-6CC3E27ABD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E75F3E-1E95-46AD-8882-B1DACB72D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740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2208B-1526-46AF-8EAE-6BB9625E186A}" type="datetime1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2026 Dr. Irfan Nowroze Noor | CC BY-NC-ND 4.0 | https://doi.org/10.5281/zenodo.18645714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68EAC-9238-47CA-9431-38465C048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198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sldNum="0" hd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"/>
            <a:ext cx="4800599" cy="4800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0"/>
            <a:ext cx="4343400" cy="4419600"/>
          </a:xfrm>
          <a:solidFill>
            <a:schemeClr val="tx1"/>
          </a:solidFill>
          <a:ln w="57150">
            <a:solidFill>
              <a:schemeClr val="bg2">
                <a:lumMod val="90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4800" b="1" i="1" dirty="0">
                <a:solidFill>
                  <a:schemeClr val="bg1"/>
                </a:solidFill>
                <a:latin typeface="Rockwell Condensed" pitchFamily="18" charset="0"/>
              </a:rPr>
              <a:t>Sampling and sampling technique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419600"/>
            <a:ext cx="9143999" cy="2438399"/>
          </a:xfrm>
          <a:solidFill>
            <a:srgbClr val="E0DCCF"/>
          </a:solidFill>
        </p:spPr>
        <p:txBody>
          <a:bodyPr>
            <a:normAutofit lnSpcReduction="10000"/>
          </a:bodyPr>
          <a:lstStyle/>
          <a:p>
            <a:pPr algn="r">
              <a:defRPr/>
            </a:pPr>
            <a:r>
              <a:rPr lang="en-US" sz="2400" b="1" dirty="0">
                <a:solidFill>
                  <a:schemeClr val="tx1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Dr. IRFAN NOWROZE NOOR</a:t>
            </a:r>
          </a:p>
          <a:p>
            <a:pPr algn="r">
              <a:defRPr/>
            </a:pPr>
            <a:r>
              <a:rPr lang="en-US" sz="2400" b="1" dirty="0">
                <a:solidFill>
                  <a:schemeClr val="tx1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MBBS, MPH, BCS (Health)</a:t>
            </a:r>
          </a:p>
          <a:p>
            <a:pPr algn="r">
              <a:defRPr/>
            </a:pPr>
            <a:r>
              <a:rPr lang="en-US" sz="2400" b="1" dirty="0">
                <a:solidFill>
                  <a:schemeClr val="tx1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Doctoral student, Mahidol University, Thailand</a:t>
            </a:r>
          </a:p>
          <a:p>
            <a:pPr algn="r">
              <a:defRPr/>
            </a:pPr>
            <a:r>
              <a:rPr lang="en-US" sz="2400" b="1" i="1" dirty="0">
                <a:solidFill>
                  <a:schemeClr val="tx1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Asst. Professor (Epidemiology), </a:t>
            </a:r>
          </a:p>
          <a:p>
            <a:pPr algn="r">
              <a:defRPr/>
            </a:pPr>
            <a:r>
              <a:rPr lang="en-US" sz="2400" b="1" i="1" dirty="0">
                <a:solidFill>
                  <a:schemeClr val="tx1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OSD, DGHS, Mohakhali, Dhaka</a:t>
            </a:r>
          </a:p>
          <a:p>
            <a:pPr algn="r">
              <a:defRPr/>
            </a:pPr>
            <a:r>
              <a:rPr lang="en-US" sz="1600" b="1" dirty="0">
                <a:solidFill>
                  <a:schemeClr val="tx1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Orchid ID: https://orcid.org/0000-0002-1004-9161</a:t>
            </a:r>
          </a:p>
          <a:p>
            <a:pPr algn="r">
              <a:defRPr/>
            </a:pPr>
            <a:endParaRPr lang="en-US" sz="2400" b="1" i="1" dirty="0">
              <a:solidFill>
                <a:schemeClr val="tx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algn="r"/>
            <a:endParaRPr lang="en-US" sz="2600" b="1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72F8B6-46C1-4636-8969-C913508838E2}"/>
              </a:ext>
            </a:extLst>
          </p:cNvPr>
          <p:cNvSpPr/>
          <p:nvPr/>
        </p:nvSpPr>
        <p:spPr>
          <a:xfrm>
            <a:off x="914400" y="4343400"/>
            <a:ext cx="3276600" cy="838200"/>
          </a:xfrm>
          <a:prstGeom prst="rect">
            <a:avLst/>
          </a:prstGeom>
          <a:solidFill>
            <a:srgbClr val="E0DCCF"/>
          </a:solidFill>
          <a:ln>
            <a:solidFill>
              <a:srgbClr val="E0DC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72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Judgment/ purposeful sampling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Qualitative research methods are typically used when focusing on a limited number of informants, whom we select strategically so that their in-depth information will give optimal insight into an issue about which little is known.</a:t>
            </a:r>
          </a:p>
          <a:p>
            <a:pPr lvl="0"/>
            <a:r>
              <a:rPr lang="en-US" dirty="0"/>
              <a:t>This is called purposeful sampling. 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0301D6-D980-45CC-BE78-4F6B8B42A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2400230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Text Box 2"/>
          <p:cNvSpPr txBox="1">
            <a:spLocks noChangeArrowheads="1"/>
          </p:cNvSpPr>
          <p:nvPr/>
        </p:nvSpPr>
        <p:spPr bwMode="auto">
          <a:xfrm>
            <a:off x="685800" y="914400"/>
            <a:ext cx="80010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5050"/>
                    </a:gs>
                    <a:gs pos="50000">
                      <a:schemeClr val="bg1"/>
                    </a:gs>
                    <a:gs pos="100000">
                      <a:srgbClr val="FF505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400" b="1" dirty="0"/>
              <a:t>Purposive (judgment) sampling </a:t>
            </a:r>
            <a:endParaRPr lang="en-US" sz="6600" b="1" dirty="0"/>
          </a:p>
        </p:txBody>
      </p:sp>
      <p:sp>
        <p:nvSpPr>
          <p:cNvPr id="272387" name="Text Box 3"/>
          <p:cNvSpPr txBox="1">
            <a:spLocks noChangeArrowheads="1"/>
          </p:cNvSpPr>
          <p:nvPr/>
        </p:nvSpPr>
        <p:spPr bwMode="auto">
          <a:xfrm>
            <a:off x="685800" y="2209800"/>
            <a:ext cx="7543800" cy="1697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38138" indent="-338138"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100000"/>
              </a:spcBef>
              <a:buClr>
                <a:srgbClr val="00FF00"/>
              </a:buClr>
            </a:pPr>
            <a:r>
              <a:rPr lang="en-US" sz="24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en-US" sz="2400" b="0" dirty="0">
                <a:latin typeface="+mj-lt"/>
              </a:rPr>
              <a:t>Researcher’s subjective judgment is exclusively exercised here to select the SU whom researcher adjudge to be typically representative one for the proposed study</a:t>
            </a:r>
            <a:r>
              <a:rPr lang="en-US" sz="24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.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F4A8B01-2B76-4A14-A5E7-508885F77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11848690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323" y="0"/>
            <a:ext cx="5437353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43EF54-E03F-4B56-99C5-F2D57808C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2843061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miley Face 7"/>
          <p:cNvSpPr/>
          <p:nvPr/>
        </p:nvSpPr>
        <p:spPr>
          <a:xfrm>
            <a:off x="1550597" y="282233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miley Face 51"/>
          <p:cNvSpPr/>
          <p:nvPr/>
        </p:nvSpPr>
        <p:spPr>
          <a:xfrm>
            <a:off x="1142215" y="8865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miley Face 52"/>
          <p:cNvSpPr/>
          <p:nvPr/>
        </p:nvSpPr>
        <p:spPr>
          <a:xfrm>
            <a:off x="1575454" y="7648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miley Face 53"/>
          <p:cNvSpPr/>
          <p:nvPr/>
        </p:nvSpPr>
        <p:spPr>
          <a:xfrm>
            <a:off x="1571903" y="78882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miley Face 54"/>
          <p:cNvSpPr/>
          <p:nvPr/>
        </p:nvSpPr>
        <p:spPr>
          <a:xfrm>
            <a:off x="1575454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miley Face 55"/>
          <p:cNvSpPr/>
          <p:nvPr/>
        </p:nvSpPr>
        <p:spPr>
          <a:xfrm>
            <a:off x="1571903" y="148289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miley Face 56"/>
          <p:cNvSpPr/>
          <p:nvPr/>
        </p:nvSpPr>
        <p:spPr>
          <a:xfrm>
            <a:off x="1145767" y="283451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miley Face 57"/>
          <p:cNvSpPr/>
          <p:nvPr/>
        </p:nvSpPr>
        <p:spPr>
          <a:xfrm>
            <a:off x="1138664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Smiley Face 58"/>
          <p:cNvSpPr/>
          <p:nvPr/>
        </p:nvSpPr>
        <p:spPr>
          <a:xfrm>
            <a:off x="1145766" y="148289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miley Face 59"/>
          <p:cNvSpPr/>
          <p:nvPr/>
        </p:nvSpPr>
        <p:spPr>
          <a:xfrm>
            <a:off x="1138664" y="78882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2015796" y="76481"/>
            <a:ext cx="749290" cy="3293810"/>
            <a:chOff x="789708" y="2057400"/>
            <a:chExt cx="1461655" cy="3747654"/>
          </a:xfrm>
        </p:grpSpPr>
        <p:sp>
          <p:nvSpPr>
            <p:cNvPr id="63" name="Smiley Face 62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Smiley Face 63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Smiley Face 64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Smiley Face 65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Smiley Face 66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Smiley Face 67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Smiley Face 68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Smiley Face 69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Smiley Face 70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Smiley Face 71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miley Face 3"/>
          <p:cNvSpPr/>
          <p:nvPr/>
        </p:nvSpPr>
        <p:spPr>
          <a:xfrm>
            <a:off x="293493" y="8865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miley Face 4"/>
          <p:cNvSpPr/>
          <p:nvPr/>
        </p:nvSpPr>
        <p:spPr>
          <a:xfrm>
            <a:off x="726732" y="7648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723181" y="78882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726732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miley Face 9"/>
          <p:cNvSpPr/>
          <p:nvPr/>
        </p:nvSpPr>
        <p:spPr>
          <a:xfrm>
            <a:off x="723181" y="148289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297045" y="283451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miley Face 11"/>
          <p:cNvSpPr/>
          <p:nvPr/>
        </p:nvSpPr>
        <p:spPr>
          <a:xfrm>
            <a:off x="289942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297044" y="148289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miley Face 13"/>
          <p:cNvSpPr/>
          <p:nvPr/>
        </p:nvSpPr>
        <p:spPr>
          <a:xfrm>
            <a:off x="289942" y="78882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miley Face 72"/>
          <p:cNvSpPr/>
          <p:nvPr/>
        </p:nvSpPr>
        <p:spPr>
          <a:xfrm>
            <a:off x="726732" y="28588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2914234" y="76481"/>
            <a:ext cx="749290" cy="3318163"/>
            <a:chOff x="748145" y="2043546"/>
            <a:chExt cx="1461655" cy="3775363"/>
          </a:xfrm>
        </p:grpSpPr>
        <p:sp>
          <p:nvSpPr>
            <p:cNvPr id="85" name="Smiley Face 84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Smiley Face 85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Smiley Face 86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Smiley Face 87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Smiley Face 88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Smiley Face 89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Smiley Face 90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Smiley Face 91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Smiley Face 92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Smiley Face 93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891707" y="3489410"/>
            <a:ext cx="3373582" cy="3318163"/>
            <a:chOff x="748145" y="2043546"/>
            <a:chExt cx="6580910" cy="3775363"/>
          </a:xfrm>
        </p:grpSpPr>
        <p:grpSp>
          <p:nvGrpSpPr>
            <p:cNvPr id="50" name="Group 49"/>
            <p:cNvGrpSpPr/>
            <p:nvPr/>
          </p:nvGrpSpPr>
          <p:grpSpPr>
            <a:xfrm>
              <a:off x="2403763" y="2043546"/>
              <a:ext cx="1461655" cy="3747654"/>
              <a:chOff x="789708" y="2057400"/>
              <a:chExt cx="1461655" cy="3747654"/>
            </a:xfrm>
          </p:grpSpPr>
          <p:sp>
            <p:nvSpPr>
              <p:cNvPr id="119" name="Smiley Face 118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Smiley Face 119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Smiley Face 120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Smiley Face 121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Smiley Face 122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Smiley Face 123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Smiley Face 124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Smiley Face 125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Smiley Face 126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Smiley Face 127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4114800" y="2043546"/>
              <a:ext cx="1461655" cy="3747654"/>
              <a:chOff x="789708" y="2057400"/>
              <a:chExt cx="1461655" cy="3747654"/>
            </a:xfrm>
          </p:grpSpPr>
          <p:sp>
            <p:nvSpPr>
              <p:cNvPr id="109" name="Smiley Face 108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Smiley Face 109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Smiley Face 110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Smiley Face 111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Smiley Face 112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Smiley Face 113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Smiley Face 114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Smiley Face 115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Smiley Face 116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Smiley Face 117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748145" y="2043546"/>
              <a:ext cx="1461655" cy="3775363"/>
              <a:chOff x="748145" y="2043546"/>
              <a:chExt cx="1461655" cy="3775363"/>
            </a:xfrm>
          </p:grpSpPr>
          <p:sp>
            <p:nvSpPr>
              <p:cNvPr id="99" name="Smiley Face 98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Smiley Face 99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Smiley Face 100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Smiley Face 101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Smiley Face 102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Smiley Face 103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Smiley Face 104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Smiley Face 105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Smiley Face 106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Smiley Face 107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5867400" y="2043546"/>
              <a:ext cx="1461655" cy="3775363"/>
              <a:chOff x="748145" y="2043546"/>
              <a:chExt cx="1461655" cy="3775363"/>
            </a:xfrm>
          </p:grpSpPr>
          <p:sp>
            <p:nvSpPr>
              <p:cNvPr id="76" name="Smiley Face 75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Smiley Face 76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Smiley Face 77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Smiley Face 78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Smiley Face 79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Smiley Face 80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Smiley Face 81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Smiley Face 95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Smiley Face 96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Smiley Face 97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0" name="Group 129"/>
          <p:cNvGrpSpPr/>
          <p:nvPr/>
        </p:nvGrpSpPr>
        <p:grpSpPr>
          <a:xfrm>
            <a:off x="4740429" y="94183"/>
            <a:ext cx="749290" cy="3293810"/>
            <a:chOff x="789708" y="2057400"/>
            <a:chExt cx="1461655" cy="3747654"/>
          </a:xfrm>
        </p:grpSpPr>
        <p:sp>
          <p:nvSpPr>
            <p:cNvPr id="164" name="Smiley Face 163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Smiley Face 164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Smiley Face 165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Smiley Face 166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Smiley Face 167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Smiley Face 168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Smiley Face 169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Smiley Face 170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Smiley Face 171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Smiley Face 172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617561" y="109402"/>
            <a:ext cx="749290" cy="3293810"/>
            <a:chOff x="789708" y="2057400"/>
            <a:chExt cx="1461655" cy="3747654"/>
          </a:xfrm>
        </p:grpSpPr>
        <p:sp>
          <p:nvSpPr>
            <p:cNvPr id="154" name="Smiley Face 153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Smiley Face 154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Smiley Face 155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Smiley Face 156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Smiley Face 157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Smiley Face 158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Smiley Face 159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Smiley Face 160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Smiley Face 161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Smiley Face 162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Smiley Face 143"/>
          <p:cNvSpPr/>
          <p:nvPr/>
        </p:nvSpPr>
        <p:spPr>
          <a:xfrm>
            <a:off x="3840215" y="10635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Smiley Face 144"/>
          <p:cNvSpPr/>
          <p:nvPr/>
        </p:nvSpPr>
        <p:spPr>
          <a:xfrm>
            <a:off x="4273454" y="94183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Smiley Face 145"/>
          <p:cNvSpPr/>
          <p:nvPr/>
        </p:nvSpPr>
        <p:spPr>
          <a:xfrm>
            <a:off x="4269903" y="80652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Smiley Face 146"/>
          <p:cNvSpPr/>
          <p:nvPr/>
        </p:nvSpPr>
        <p:spPr>
          <a:xfrm>
            <a:off x="4273454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Smiley Face 147"/>
          <p:cNvSpPr/>
          <p:nvPr/>
        </p:nvSpPr>
        <p:spPr>
          <a:xfrm>
            <a:off x="4269903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Smiley Face 148"/>
          <p:cNvSpPr/>
          <p:nvPr/>
        </p:nvSpPr>
        <p:spPr>
          <a:xfrm>
            <a:off x="3843767" y="28522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Smiley Face 149"/>
          <p:cNvSpPr/>
          <p:nvPr/>
        </p:nvSpPr>
        <p:spPr>
          <a:xfrm>
            <a:off x="3836664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Smiley Face 150"/>
          <p:cNvSpPr/>
          <p:nvPr/>
        </p:nvSpPr>
        <p:spPr>
          <a:xfrm>
            <a:off x="3843766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Smiley Face 151"/>
          <p:cNvSpPr/>
          <p:nvPr/>
        </p:nvSpPr>
        <p:spPr>
          <a:xfrm>
            <a:off x="3836664" y="806522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Smiley Face 152"/>
          <p:cNvSpPr/>
          <p:nvPr/>
        </p:nvSpPr>
        <p:spPr>
          <a:xfrm>
            <a:off x="4273454" y="287656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Smiley Face 133"/>
          <p:cNvSpPr/>
          <p:nvPr/>
        </p:nvSpPr>
        <p:spPr>
          <a:xfrm>
            <a:off x="7471151" y="10635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Smiley Face 138"/>
          <p:cNvSpPr/>
          <p:nvPr/>
        </p:nvSpPr>
        <p:spPr>
          <a:xfrm>
            <a:off x="7474703" y="28522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Smiley Face 139"/>
          <p:cNvSpPr/>
          <p:nvPr/>
        </p:nvSpPr>
        <p:spPr>
          <a:xfrm>
            <a:off x="7467600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Smiley Face 140"/>
          <p:cNvSpPr/>
          <p:nvPr/>
        </p:nvSpPr>
        <p:spPr>
          <a:xfrm>
            <a:off x="7474702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Smiley Face 141"/>
          <p:cNvSpPr/>
          <p:nvPr/>
        </p:nvSpPr>
        <p:spPr>
          <a:xfrm>
            <a:off x="7467600" y="806522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7900839" y="94183"/>
            <a:ext cx="316051" cy="3318163"/>
            <a:chOff x="7900839" y="94183"/>
            <a:chExt cx="316051" cy="3318163"/>
          </a:xfrm>
        </p:grpSpPr>
        <p:sp>
          <p:nvSpPr>
            <p:cNvPr id="135" name="Smiley Face 134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Smiley Face 135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Smiley Face 136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Smiley Face 137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Smiley Face 142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1120797" y="3537351"/>
            <a:ext cx="749290" cy="3293810"/>
            <a:chOff x="789708" y="2057400"/>
            <a:chExt cx="1461655" cy="3747654"/>
          </a:xfrm>
        </p:grpSpPr>
        <p:sp>
          <p:nvSpPr>
            <p:cNvPr id="209" name="Smiley Face 208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Smiley Face 209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Smiley Face 210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Smiley Face 211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Smiley Face 212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Smiley Face 213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Smiley Face 214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Smiley Face 215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Smiley Face 216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Smiley Face 217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9" name="Smiley Face 198"/>
          <p:cNvSpPr/>
          <p:nvPr/>
        </p:nvSpPr>
        <p:spPr>
          <a:xfrm>
            <a:off x="2409862" y="628320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Smiley Face 199"/>
          <p:cNvSpPr/>
          <p:nvPr/>
        </p:nvSpPr>
        <p:spPr>
          <a:xfrm>
            <a:off x="2001480" y="354952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Smiley Face 200"/>
          <p:cNvSpPr/>
          <p:nvPr/>
        </p:nvSpPr>
        <p:spPr>
          <a:xfrm>
            <a:off x="2434719" y="353735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Smiley Face 201"/>
          <p:cNvSpPr/>
          <p:nvPr/>
        </p:nvSpPr>
        <p:spPr>
          <a:xfrm>
            <a:off x="2431168" y="424969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Smiley Face 202"/>
          <p:cNvSpPr/>
          <p:nvPr/>
        </p:nvSpPr>
        <p:spPr>
          <a:xfrm>
            <a:off x="2434719" y="56500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Smiley Face 203"/>
          <p:cNvSpPr/>
          <p:nvPr/>
        </p:nvSpPr>
        <p:spPr>
          <a:xfrm>
            <a:off x="2431168" y="494376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Smiley Face 204"/>
          <p:cNvSpPr/>
          <p:nvPr/>
        </p:nvSpPr>
        <p:spPr>
          <a:xfrm>
            <a:off x="2005032" y="629538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Smiley Face 205"/>
          <p:cNvSpPr/>
          <p:nvPr/>
        </p:nvSpPr>
        <p:spPr>
          <a:xfrm>
            <a:off x="1997929" y="56500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Smiley Face 206"/>
          <p:cNvSpPr/>
          <p:nvPr/>
        </p:nvSpPr>
        <p:spPr>
          <a:xfrm>
            <a:off x="2005031" y="494376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Smiley Face 207"/>
          <p:cNvSpPr/>
          <p:nvPr/>
        </p:nvSpPr>
        <p:spPr>
          <a:xfrm>
            <a:off x="1997929" y="424969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7" name="Group 176"/>
          <p:cNvGrpSpPr/>
          <p:nvPr/>
        </p:nvGrpSpPr>
        <p:grpSpPr>
          <a:xfrm>
            <a:off x="272075" y="3537351"/>
            <a:ext cx="749290" cy="3318163"/>
            <a:chOff x="748145" y="2043546"/>
            <a:chExt cx="1461655" cy="3775363"/>
          </a:xfrm>
        </p:grpSpPr>
        <p:sp>
          <p:nvSpPr>
            <p:cNvPr id="189" name="Smiley Face 188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Smiley Face 189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Smiley Face 190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Smiley Face 191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Smiley Face 192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Smiley Face 193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Smiley Face 194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Smiley Face 195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Smiley Face 196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Smiley Face 197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2896367" y="3537351"/>
            <a:ext cx="749290" cy="3318163"/>
            <a:chOff x="748145" y="2043546"/>
            <a:chExt cx="1461655" cy="3775363"/>
          </a:xfrm>
        </p:grpSpPr>
        <p:sp>
          <p:nvSpPr>
            <p:cNvPr id="179" name="Smiley Face 178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Smiley Face 179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Smiley Face 180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Smiley Face 181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Smiley Face 182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Smiley Face 183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Smiley Face 184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Smiley Face 185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Smiley Face 186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Smiley Face 187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0" name="Smiley Face 219"/>
          <p:cNvSpPr/>
          <p:nvPr/>
        </p:nvSpPr>
        <p:spPr>
          <a:xfrm>
            <a:off x="6523101" y="12157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Smiley Face 220"/>
          <p:cNvSpPr/>
          <p:nvPr/>
        </p:nvSpPr>
        <p:spPr>
          <a:xfrm>
            <a:off x="6956340" y="10940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Smiley Face 221"/>
          <p:cNvSpPr/>
          <p:nvPr/>
        </p:nvSpPr>
        <p:spPr>
          <a:xfrm>
            <a:off x="6952789" y="82174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Smiley Face 222"/>
          <p:cNvSpPr/>
          <p:nvPr/>
        </p:nvSpPr>
        <p:spPr>
          <a:xfrm>
            <a:off x="6956340" y="22220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Smiley Face 223"/>
          <p:cNvSpPr/>
          <p:nvPr/>
        </p:nvSpPr>
        <p:spPr>
          <a:xfrm>
            <a:off x="6952789" y="151581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Smiley Face 224"/>
          <p:cNvSpPr/>
          <p:nvPr/>
        </p:nvSpPr>
        <p:spPr>
          <a:xfrm>
            <a:off x="6526653" y="286743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Smiley Face 225"/>
          <p:cNvSpPr/>
          <p:nvPr/>
        </p:nvSpPr>
        <p:spPr>
          <a:xfrm>
            <a:off x="6519550" y="22220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Smiley Face 226"/>
          <p:cNvSpPr/>
          <p:nvPr/>
        </p:nvSpPr>
        <p:spPr>
          <a:xfrm>
            <a:off x="6526652" y="151581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Smiley Face 227"/>
          <p:cNvSpPr/>
          <p:nvPr/>
        </p:nvSpPr>
        <p:spPr>
          <a:xfrm>
            <a:off x="6519550" y="821741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Smiley Face 228"/>
          <p:cNvSpPr/>
          <p:nvPr/>
        </p:nvSpPr>
        <p:spPr>
          <a:xfrm>
            <a:off x="6956340" y="289178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Smiley Face 230"/>
          <p:cNvSpPr/>
          <p:nvPr/>
        </p:nvSpPr>
        <p:spPr>
          <a:xfrm>
            <a:off x="7483861" y="350022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Smiley Face 231"/>
          <p:cNvSpPr/>
          <p:nvPr/>
        </p:nvSpPr>
        <p:spPr>
          <a:xfrm>
            <a:off x="7917100" y="348805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Smiley Face 232"/>
          <p:cNvSpPr/>
          <p:nvPr/>
        </p:nvSpPr>
        <p:spPr>
          <a:xfrm>
            <a:off x="7913549" y="420039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Smiley Face 233"/>
          <p:cNvSpPr/>
          <p:nvPr/>
        </p:nvSpPr>
        <p:spPr>
          <a:xfrm>
            <a:off x="7936912" y="5600717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Smiley Face 234"/>
          <p:cNvSpPr/>
          <p:nvPr/>
        </p:nvSpPr>
        <p:spPr>
          <a:xfrm>
            <a:off x="7933361" y="489446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Smiley Face 235"/>
          <p:cNvSpPr/>
          <p:nvPr/>
        </p:nvSpPr>
        <p:spPr>
          <a:xfrm>
            <a:off x="7507225" y="624608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Smiley Face 236"/>
          <p:cNvSpPr/>
          <p:nvPr/>
        </p:nvSpPr>
        <p:spPr>
          <a:xfrm>
            <a:off x="7500122" y="5600717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Smiley Face 237"/>
          <p:cNvSpPr/>
          <p:nvPr/>
        </p:nvSpPr>
        <p:spPr>
          <a:xfrm>
            <a:off x="7507224" y="489446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Smiley Face 238"/>
          <p:cNvSpPr/>
          <p:nvPr/>
        </p:nvSpPr>
        <p:spPr>
          <a:xfrm>
            <a:off x="7480310" y="4200391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Smiley Face 239"/>
          <p:cNvSpPr/>
          <p:nvPr/>
        </p:nvSpPr>
        <p:spPr>
          <a:xfrm>
            <a:off x="7936912" y="6270438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1" name="Group 240"/>
          <p:cNvGrpSpPr/>
          <p:nvPr/>
        </p:nvGrpSpPr>
        <p:grpSpPr>
          <a:xfrm>
            <a:off x="8374599" y="121578"/>
            <a:ext cx="316051" cy="3318163"/>
            <a:chOff x="7900839" y="94183"/>
            <a:chExt cx="316051" cy="3318163"/>
          </a:xfrm>
        </p:grpSpPr>
        <p:sp>
          <p:nvSpPr>
            <p:cNvPr id="242" name="Smiley Face 241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Smiley Face 242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Smiley Face 243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Smiley Face 244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Smiley Face 245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8399603" y="3541878"/>
            <a:ext cx="316051" cy="3318163"/>
            <a:chOff x="7900839" y="94183"/>
            <a:chExt cx="316051" cy="3318163"/>
          </a:xfrm>
        </p:grpSpPr>
        <p:sp>
          <p:nvSpPr>
            <p:cNvPr id="248" name="Smiley Face 247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Smiley Face 248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Smiley Face 249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Smiley Face 250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Smiley Face 251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74CE8B4-2F5F-4672-8230-0B984B12B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38205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1295400" y="533401"/>
            <a:ext cx="6733310" cy="6019800"/>
            <a:chOff x="748145" y="2043546"/>
            <a:chExt cx="6580910" cy="3775363"/>
          </a:xfrm>
        </p:grpSpPr>
        <p:grpSp>
          <p:nvGrpSpPr>
            <p:cNvPr id="61" name="Group 60"/>
            <p:cNvGrpSpPr/>
            <p:nvPr/>
          </p:nvGrpSpPr>
          <p:grpSpPr>
            <a:xfrm>
              <a:off x="2403763" y="2043546"/>
              <a:ext cx="1461655" cy="3747654"/>
              <a:chOff x="789708" y="2057400"/>
              <a:chExt cx="1461655" cy="3747654"/>
            </a:xfrm>
          </p:grpSpPr>
          <p:sp>
            <p:nvSpPr>
              <p:cNvPr id="8" name="Smiley Face 7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Smiley Face 51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Smiley Face 52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Smiley Face 53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Smiley Face 54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Smiley Face 55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Smiley Face 56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Smiley Face 57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Smiley Face 58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Smiley Face 59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4114800" y="2043546"/>
              <a:ext cx="1461655" cy="3747654"/>
              <a:chOff x="789708" y="2057400"/>
              <a:chExt cx="1461655" cy="3747654"/>
            </a:xfrm>
          </p:grpSpPr>
          <p:sp>
            <p:nvSpPr>
              <p:cNvPr id="63" name="Smiley Face 62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Smiley Face 63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Smiley Face 64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Smiley Face 65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Smiley Face 66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Smiley Face 67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Smiley Face 68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Smiley Face 69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Smiley Face 70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Smiley Face 71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748145" y="2043546"/>
              <a:ext cx="1461655" cy="3775363"/>
              <a:chOff x="748145" y="2043546"/>
              <a:chExt cx="1461655" cy="3775363"/>
            </a:xfrm>
          </p:grpSpPr>
          <p:sp>
            <p:nvSpPr>
              <p:cNvPr id="4" name="Smiley Face 3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Smiley Face 4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Smiley Face 6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Smiley Face 8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Smiley Face 9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Smiley Face 10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Smiley Face 11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Smiley Face 12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Smiley Face 13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Smiley Face 72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5867400" y="2043546"/>
              <a:ext cx="1461655" cy="3775363"/>
              <a:chOff x="748145" y="2043546"/>
              <a:chExt cx="1461655" cy="3775363"/>
            </a:xfrm>
          </p:grpSpPr>
          <p:sp>
            <p:nvSpPr>
              <p:cNvPr id="85" name="Smiley Face 84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Smiley Face 85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Smiley Face 86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Smiley Face 87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Smiley Face 88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Smiley Face 89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Smiley Face 90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Smiley Face 91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Smiley Face 92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Smiley Face 93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1210B93-3798-4845-88AE-E6E732F3C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1140694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Convenience sampling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a method in which for convenience sake the study units that happen to be available at the time of data collection are selected.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DCBDAD-89FB-4C78-9278-26B931C20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4070790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Text Box 2"/>
          <p:cNvSpPr txBox="1">
            <a:spLocks noChangeArrowheads="1"/>
          </p:cNvSpPr>
          <p:nvPr/>
        </p:nvSpPr>
        <p:spPr bwMode="auto">
          <a:xfrm>
            <a:off x="990600" y="533400"/>
            <a:ext cx="70104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5050"/>
                    </a:gs>
                    <a:gs pos="50000">
                      <a:schemeClr val="bg1"/>
                    </a:gs>
                    <a:gs pos="100000">
                      <a:srgbClr val="FF505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4400" b="1" dirty="0"/>
              <a:t>Convenient Sampling</a:t>
            </a:r>
          </a:p>
        </p:txBody>
      </p:sp>
      <p:sp>
        <p:nvSpPr>
          <p:cNvPr id="271363" name="Text Box 3"/>
          <p:cNvSpPr txBox="1">
            <a:spLocks noChangeArrowheads="1"/>
          </p:cNvSpPr>
          <p:nvPr/>
        </p:nvSpPr>
        <p:spPr bwMode="auto">
          <a:xfrm>
            <a:off x="990600" y="2057400"/>
            <a:ext cx="7696200" cy="347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38138" indent="-338138"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sz="3600" dirty="0"/>
              <a:t>Sample selected considering:</a:t>
            </a:r>
          </a:p>
          <a:p>
            <a:pPr algn="just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sz="3200" b="0" dirty="0"/>
              <a:t>		- Easy availability of SU</a:t>
            </a:r>
          </a:p>
          <a:p>
            <a:pPr algn="just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sz="3200" b="0" dirty="0"/>
              <a:t>		- Easy accessibility to SU</a:t>
            </a:r>
          </a:p>
          <a:p>
            <a:pPr algn="just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sz="3200" b="0" dirty="0"/>
              <a:t>		- Proximity of SU to researcher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869EFCE-4757-4E87-A1F8-989A16898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245024568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miley Face 7"/>
          <p:cNvSpPr/>
          <p:nvPr/>
        </p:nvSpPr>
        <p:spPr>
          <a:xfrm>
            <a:off x="1550597" y="282233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miley Face 51"/>
          <p:cNvSpPr/>
          <p:nvPr/>
        </p:nvSpPr>
        <p:spPr>
          <a:xfrm>
            <a:off x="1142215" y="8865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miley Face 52"/>
          <p:cNvSpPr/>
          <p:nvPr/>
        </p:nvSpPr>
        <p:spPr>
          <a:xfrm>
            <a:off x="1575454" y="7648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miley Face 53"/>
          <p:cNvSpPr/>
          <p:nvPr/>
        </p:nvSpPr>
        <p:spPr>
          <a:xfrm>
            <a:off x="1571903" y="78882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miley Face 54"/>
          <p:cNvSpPr/>
          <p:nvPr/>
        </p:nvSpPr>
        <p:spPr>
          <a:xfrm>
            <a:off x="1575454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miley Face 55"/>
          <p:cNvSpPr/>
          <p:nvPr/>
        </p:nvSpPr>
        <p:spPr>
          <a:xfrm>
            <a:off x="1571903" y="148289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miley Face 56"/>
          <p:cNvSpPr/>
          <p:nvPr/>
        </p:nvSpPr>
        <p:spPr>
          <a:xfrm>
            <a:off x="1145767" y="283451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miley Face 57"/>
          <p:cNvSpPr/>
          <p:nvPr/>
        </p:nvSpPr>
        <p:spPr>
          <a:xfrm>
            <a:off x="1138664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Smiley Face 58"/>
          <p:cNvSpPr/>
          <p:nvPr/>
        </p:nvSpPr>
        <p:spPr>
          <a:xfrm>
            <a:off x="1145766" y="148289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miley Face 59"/>
          <p:cNvSpPr/>
          <p:nvPr/>
        </p:nvSpPr>
        <p:spPr>
          <a:xfrm>
            <a:off x="1138664" y="78882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2015796" y="76481"/>
            <a:ext cx="749290" cy="3293810"/>
            <a:chOff x="789708" y="2057400"/>
            <a:chExt cx="1461655" cy="3747654"/>
          </a:xfrm>
        </p:grpSpPr>
        <p:sp>
          <p:nvSpPr>
            <p:cNvPr id="63" name="Smiley Face 62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Smiley Face 63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Smiley Face 64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Smiley Face 65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Smiley Face 66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Smiley Face 67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Smiley Face 68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Smiley Face 69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Smiley Face 70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Smiley Face 71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miley Face 3"/>
          <p:cNvSpPr/>
          <p:nvPr/>
        </p:nvSpPr>
        <p:spPr>
          <a:xfrm>
            <a:off x="293493" y="8865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miley Face 4"/>
          <p:cNvSpPr/>
          <p:nvPr/>
        </p:nvSpPr>
        <p:spPr>
          <a:xfrm>
            <a:off x="726732" y="7648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723181" y="78882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726732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miley Face 9"/>
          <p:cNvSpPr/>
          <p:nvPr/>
        </p:nvSpPr>
        <p:spPr>
          <a:xfrm>
            <a:off x="723181" y="148289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297045" y="283451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miley Face 11"/>
          <p:cNvSpPr/>
          <p:nvPr/>
        </p:nvSpPr>
        <p:spPr>
          <a:xfrm>
            <a:off x="289942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297044" y="148289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miley Face 13"/>
          <p:cNvSpPr/>
          <p:nvPr/>
        </p:nvSpPr>
        <p:spPr>
          <a:xfrm>
            <a:off x="289942" y="78882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miley Face 72"/>
          <p:cNvSpPr/>
          <p:nvPr/>
        </p:nvSpPr>
        <p:spPr>
          <a:xfrm>
            <a:off x="726732" y="28588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2914234" y="76481"/>
            <a:ext cx="749290" cy="3318163"/>
            <a:chOff x="748145" y="2043546"/>
            <a:chExt cx="1461655" cy="3775363"/>
          </a:xfrm>
        </p:grpSpPr>
        <p:sp>
          <p:nvSpPr>
            <p:cNvPr id="85" name="Smiley Face 84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Smiley Face 85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Smiley Face 86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Smiley Face 87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Smiley Face 88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Smiley Face 89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Smiley Face 90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Smiley Face 91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Smiley Face 92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Smiley Face 93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891707" y="3489410"/>
            <a:ext cx="3373582" cy="3318163"/>
            <a:chOff x="748145" y="2043546"/>
            <a:chExt cx="6580910" cy="3775363"/>
          </a:xfrm>
        </p:grpSpPr>
        <p:grpSp>
          <p:nvGrpSpPr>
            <p:cNvPr id="50" name="Group 49"/>
            <p:cNvGrpSpPr/>
            <p:nvPr/>
          </p:nvGrpSpPr>
          <p:grpSpPr>
            <a:xfrm>
              <a:off x="2403763" y="2043546"/>
              <a:ext cx="1461655" cy="3747654"/>
              <a:chOff x="789708" y="2057400"/>
              <a:chExt cx="1461655" cy="3747654"/>
            </a:xfrm>
          </p:grpSpPr>
          <p:sp>
            <p:nvSpPr>
              <p:cNvPr id="119" name="Smiley Face 118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Smiley Face 119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Smiley Face 120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Smiley Face 121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Smiley Face 122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Smiley Face 123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Smiley Face 124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Smiley Face 125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Smiley Face 126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Smiley Face 127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4114800" y="2043546"/>
              <a:ext cx="1461655" cy="3747654"/>
              <a:chOff x="789708" y="2057400"/>
              <a:chExt cx="1461655" cy="3747654"/>
            </a:xfrm>
          </p:grpSpPr>
          <p:sp>
            <p:nvSpPr>
              <p:cNvPr id="109" name="Smiley Face 108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Smiley Face 109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Smiley Face 110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Smiley Face 111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Smiley Face 112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Smiley Face 113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Smiley Face 114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Smiley Face 115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Smiley Face 116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Smiley Face 117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748145" y="2043546"/>
              <a:ext cx="1461655" cy="3775363"/>
              <a:chOff x="748145" y="2043546"/>
              <a:chExt cx="1461655" cy="3775363"/>
            </a:xfrm>
          </p:grpSpPr>
          <p:sp>
            <p:nvSpPr>
              <p:cNvPr id="99" name="Smiley Face 98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Smiley Face 99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Smiley Face 100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Smiley Face 101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Smiley Face 102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Smiley Face 103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Smiley Face 104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Smiley Face 105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Smiley Face 106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Smiley Face 107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5867400" y="2043546"/>
              <a:ext cx="1461655" cy="3775363"/>
              <a:chOff x="748145" y="2043546"/>
              <a:chExt cx="1461655" cy="3775363"/>
            </a:xfrm>
          </p:grpSpPr>
          <p:sp>
            <p:nvSpPr>
              <p:cNvPr id="76" name="Smiley Face 75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Smiley Face 76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Smiley Face 77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Smiley Face 78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Smiley Face 79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Smiley Face 80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Smiley Face 81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Smiley Face 95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Smiley Face 96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Smiley Face 97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0" name="Group 129"/>
          <p:cNvGrpSpPr/>
          <p:nvPr/>
        </p:nvGrpSpPr>
        <p:grpSpPr>
          <a:xfrm>
            <a:off x="4740429" y="94183"/>
            <a:ext cx="749290" cy="3293810"/>
            <a:chOff x="789708" y="2057400"/>
            <a:chExt cx="1461655" cy="3747654"/>
          </a:xfrm>
        </p:grpSpPr>
        <p:sp>
          <p:nvSpPr>
            <p:cNvPr id="164" name="Smiley Face 163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Smiley Face 164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Smiley Face 165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Smiley Face 166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Smiley Face 167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Smiley Face 168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Smiley Face 169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Smiley Face 170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Smiley Face 171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Smiley Face 172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617561" y="109402"/>
            <a:ext cx="749290" cy="3293810"/>
            <a:chOff x="789708" y="2057400"/>
            <a:chExt cx="1461655" cy="3747654"/>
          </a:xfrm>
        </p:grpSpPr>
        <p:sp>
          <p:nvSpPr>
            <p:cNvPr id="154" name="Smiley Face 153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Smiley Face 154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Smiley Face 155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Smiley Face 156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Smiley Face 157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Smiley Face 158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Smiley Face 159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Smiley Face 160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Smiley Face 161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Smiley Face 162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Smiley Face 143"/>
          <p:cNvSpPr/>
          <p:nvPr/>
        </p:nvSpPr>
        <p:spPr>
          <a:xfrm>
            <a:off x="3840215" y="10635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Smiley Face 144"/>
          <p:cNvSpPr/>
          <p:nvPr/>
        </p:nvSpPr>
        <p:spPr>
          <a:xfrm>
            <a:off x="4273454" y="94183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Smiley Face 145"/>
          <p:cNvSpPr/>
          <p:nvPr/>
        </p:nvSpPr>
        <p:spPr>
          <a:xfrm>
            <a:off x="4269903" y="80652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Smiley Face 146"/>
          <p:cNvSpPr/>
          <p:nvPr/>
        </p:nvSpPr>
        <p:spPr>
          <a:xfrm>
            <a:off x="4273454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Smiley Face 147"/>
          <p:cNvSpPr/>
          <p:nvPr/>
        </p:nvSpPr>
        <p:spPr>
          <a:xfrm>
            <a:off x="4269903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Smiley Face 148"/>
          <p:cNvSpPr/>
          <p:nvPr/>
        </p:nvSpPr>
        <p:spPr>
          <a:xfrm>
            <a:off x="3843767" y="28522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Smiley Face 149"/>
          <p:cNvSpPr/>
          <p:nvPr/>
        </p:nvSpPr>
        <p:spPr>
          <a:xfrm>
            <a:off x="3836664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Smiley Face 150"/>
          <p:cNvSpPr/>
          <p:nvPr/>
        </p:nvSpPr>
        <p:spPr>
          <a:xfrm>
            <a:off x="3843766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Smiley Face 151"/>
          <p:cNvSpPr/>
          <p:nvPr/>
        </p:nvSpPr>
        <p:spPr>
          <a:xfrm>
            <a:off x="3836664" y="806522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Smiley Face 152"/>
          <p:cNvSpPr/>
          <p:nvPr/>
        </p:nvSpPr>
        <p:spPr>
          <a:xfrm>
            <a:off x="4273454" y="287656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Smiley Face 133"/>
          <p:cNvSpPr/>
          <p:nvPr/>
        </p:nvSpPr>
        <p:spPr>
          <a:xfrm>
            <a:off x="7471151" y="10635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Smiley Face 138"/>
          <p:cNvSpPr/>
          <p:nvPr/>
        </p:nvSpPr>
        <p:spPr>
          <a:xfrm>
            <a:off x="7474703" y="28522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Smiley Face 139"/>
          <p:cNvSpPr/>
          <p:nvPr/>
        </p:nvSpPr>
        <p:spPr>
          <a:xfrm>
            <a:off x="7467600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Smiley Face 140"/>
          <p:cNvSpPr/>
          <p:nvPr/>
        </p:nvSpPr>
        <p:spPr>
          <a:xfrm>
            <a:off x="7474702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Smiley Face 141"/>
          <p:cNvSpPr/>
          <p:nvPr/>
        </p:nvSpPr>
        <p:spPr>
          <a:xfrm>
            <a:off x="7467600" y="806522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7900839" y="94183"/>
            <a:ext cx="316051" cy="3318163"/>
            <a:chOff x="7900839" y="94183"/>
            <a:chExt cx="316051" cy="3318163"/>
          </a:xfrm>
        </p:grpSpPr>
        <p:sp>
          <p:nvSpPr>
            <p:cNvPr id="135" name="Smiley Face 134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Smiley Face 135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Smiley Face 136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Smiley Face 137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Smiley Face 142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1120797" y="3537351"/>
            <a:ext cx="749290" cy="3293810"/>
            <a:chOff x="789708" y="2057400"/>
            <a:chExt cx="1461655" cy="3747654"/>
          </a:xfrm>
        </p:grpSpPr>
        <p:sp>
          <p:nvSpPr>
            <p:cNvPr id="209" name="Smiley Face 208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Smiley Face 209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Smiley Face 210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Smiley Face 211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Smiley Face 212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Smiley Face 213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Smiley Face 214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Smiley Face 215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Smiley Face 216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Smiley Face 217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9" name="Smiley Face 198"/>
          <p:cNvSpPr/>
          <p:nvPr/>
        </p:nvSpPr>
        <p:spPr>
          <a:xfrm>
            <a:off x="2409862" y="628320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Smiley Face 199"/>
          <p:cNvSpPr/>
          <p:nvPr/>
        </p:nvSpPr>
        <p:spPr>
          <a:xfrm>
            <a:off x="2001480" y="354952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Smiley Face 200"/>
          <p:cNvSpPr/>
          <p:nvPr/>
        </p:nvSpPr>
        <p:spPr>
          <a:xfrm>
            <a:off x="2434719" y="353735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Smiley Face 201"/>
          <p:cNvSpPr/>
          <p:nvPr/>
        </p:nvSpPr>
        <p:spPr>
          <a:xfrm>
            <a:off x="2431168" y="424969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Smiley Face 202"/>
          <p:cNvSpPr/>
          <p:nvPr/>
        </p:nvSpPr>
        <p:spPr>
          <a:xfrm>
            <a:off x="2434719" y="56500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Smiley Face 203"/>
          <p:cNvSpPr/>
          <p:nvPr/>
        </p:nvSpPr>
        <p:spPr>
          <a:xfrm>
            <a:off x="2431168" y="494376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Smiley Face 204"/>
          <p:cNvSpPr/>
          <p:nvPr/>
        </p:nvSpPr>
        <p:spPr>
          <a:xfrm>
            <a:off x="2005032" y="629538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Smiley Face 205"/>
          <p:cNvSpPr/>
          <p:nvPr/>
        </p:nvSpPr>
        <p:spPr>
          <a:xfrm>
            <a:off x="1997929" y="56500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Smiley Face 206"/>
          <p:cNvSpPr/>
          <p:nvPr/>
        </p:nvSpPr>
        <p:spPr>
          <a:xfrm>
            <a:off x="2005031" y="494376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Smiley Face 207"/>
          <p:cNvSpPr/>
          <p:nvPr/>
        </p:nvSpPr>
        <p:spPr>
          <a:xfrm>
            <a:off x="1997929" y="424969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7" name="Group 176"/>
          <p:cNvGrpSpPr/>
          <p:nvPr/>
        </p:nvGrpSpPr>
        <p:grpSpPr>
          <a:xfrm>
            <a:off x="272075" y="3537351"/>
            <a:ext cx="749290" cy="3318163"/>
            <a:chOff x="748145" y="2043546"/>
            <a:chExt cx="1461655" cy="3775363"/>
          </a:xfrm>
        </p:grpSpPr>
        <p:sp>
          <p:nvSpPr>
            <p:cNvPr id="189" name="Smiley Face 188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Smiley Face 189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Smiley Face 190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Smiley Face 191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Smiley Face 192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Smiley Face 193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Smiley Face 194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Smiley Face 195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Smiley Face 196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Smiley Face 197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2896367" y="3537351"/>
            <a:ext cx="749290" cy="3318163"/>
            <a:chOff x="748145" y="2043546"/>
            <a:chExt cx="1461655" cy="3775363"/>
          </a:xfrm>
        </p:grpSpPr>
        <p:sp>
          <p:nvSpPr>
            <p:cNvPr id="179" name="Smiley Face 178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Smiley Face 179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Smiley Face 180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Smiley Face 181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Smiley Face 182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Smiley Face 183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Smiley Face 184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Smiley Face 185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Smiley Face 186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Smiley Face 187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0" name="Smiley Face 219"/>
          <p:cNvSpPr/>
          <p:nvPr/>
        </p:nvSpPr>
        <p:spPr>
          <a:xfrm>
            <a:off x="6523101" y="12157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Smiley Face 220"/>
          <p:cNvSpPr/>
          <p:nvPr/>
        </p:nvSpPr>
        <p:spPr>
          <a:xfrm>
            <a:off x="6956340" y="10940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Smiley Face 221"/>
          <p:cNvSpPr/>
          <p:nvPr/>
        </p:nvSpPr>
        <p:spPr>
          <a:xfrm>
            <a:off x="6952789" y="82174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Smiley Face 222"/>
          <p:cNvSpPr/>
          <p:nvPr/>
        </p:nvSpPr>
        <p:spPr>
          <a:xfrm>
            <a:off x="6956340" y="22220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Smiley Face 223"/>
          <p:cNvSpPr/>
          <p:nvPr/>
        </p:nvSpPr>
        <p:spPr>
          <a:xfrm>
            <a:off x="6952789" y="151581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Smiley Face 224"/>
          <p:cNvSpPr/>
          <p:nvPr/>
        </p:nvSpPr>
        <p:spPr>
          <a:xfrm>
            <a:off x="6526653" y="286743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Smiley Face 225"/>
          <p:cNvSpPr/>
          <p:nvPr/>
        </p:nvSpPr>
        <p:spPr>
          <a:xfrm>
            <a:off x="6519550" y="22220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Smiley Face 226"/>
          <p:cNvSpPr/>
          <p:nvPr/>
        </p:nvSpPr>
        <p:spPr>
          <a:xfrm>
            <a:off x="6526652" y="151581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Smiley Face 227"/>
          <p:cNvSpPr/>
          <p:nvPr/>
        </p:nvSpPr>
        <p:spPr>
          <a:xfrm>
            <a:off x="6519550" y="821741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Smiley Face 228"/>
          <p:cNvSpPr/>
          <p:nvPr/>
        </p:nvSpPr>
        <p:spPr>
          <a:xfrm>
            <a:off x="6956340" y="289178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Smiley Face 230"/>
          <p:cNvSpPr/>
          <p:nvPr/>
        </p:nvSpPr>
        <p:spPr>
          <a:xfrm>
            <a:off x="7483861" y="350022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Smiley Face 231"/>
          <p:cNvSpPr/>
          <p:nvPr/>
        </p:nvSpPr>
        <p:spPr>
          <a:xfrm>
            <a:off x="7917100" y="348805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Smiley Face 232"/>
          <p:cNvSpPr/>
          <p:nvPr/>
        </p:nvSpPr>
        <p:spPr>
          <a:xfrm>
            <a:off x="7913549" y="420039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Smiley Face 233"/>
          <p:cNvSpPr/>
          <p:nvPr/>
        </p:nvSpPr>
        <p:spPr>
          <a:xfrm>
            <a:off x="7936912" y="5600717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Smiley Face 234"/>
          <p:cNvSpPr/>
          <p:nvPr/>
        </p:nvSpPr>
        <p:spPr>
          <a:xfrm>
            <a:off x="7933361" y="489446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Smiley Face 235"/>
          <p:cNvSpPr/>
          <p:nvPr/>
        </p:nvSpPr>
        <p:spPr>
          <a:xfrm>
            <a:off x="7507225" y="624608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Smiley Face 236"/>
          <p:cNvSpPr/>
          <p:nvPr/>
        </p:nvSpPr>
        <p:spPr>
          <a:xfrm>
            <a:off x="7500122" y="5600717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Smiley Face 237"/>
          <p:cNvSpPr/>
          <p:nvPr/>
        </p:nvSpPr>
        <p:spPr>
          <a:xfrm>
            <a:off x="7507224" y="489446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Smiley Face 238"/>
          <p:cNvSpPr/>
          <p:nvPr/>
        </p:nvSpPr>
        <p:spPr>
          <a:xfrm>
            <a:off x="7480310" y="4200391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Smiley Face 239"/>
          <p:cNvSpPr/>
          <p:nvPr/>
        </p:nvSpPr>
        <p:spPr>
          <a:xfrm>
            <a:off x="7936912" y="6270438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1" name="Group 240"/>
          <p:cNvGrpSpPr/>
          <p:nvPr/>
        </p:nvGrpSpPr>
        <p:grpSpPr>
          <a:xfrm>
            <a:off x="8374599" y="121578"/>
            <a:ext cx="316051" cy="3318163"/>
            <a:chOff x="7900839" y="94183"/>
            <a:chExt cx="316051" cy="3318163"/>
          </a:xfrm>
        </p:grpSpPr>
        <p:sp>
          <p:nvSpPr>
            <p:cNvPr id="242" name="Smiley Face 241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Smiley Face 242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Smiley Face 243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Smiley Face 244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Smiley Face 245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8399603" y="3541878"/>
            <a:ext cx="316051" cy="3318163"/>
            <a:chOff x="7900839" y="94183"/>
            <a:chExt cx="316051" cy="3318163"/>
          </a:xfrm>
        </p:grpSpPr>
        <p:sp>
          <p:nvSpPr>
            <p:cNvPr id="248" name="Smiley Face 247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Smiley Face 248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Smiley Face 249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Smiley Face 250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Smiley Face 251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272075" y="0"/>
            <a:ext cx="2155654" cy="74526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6CAE97E3-75F9-44C3-BB42-A22DEA252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336923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Quota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It is a method that insures that a certain number of sample units from different categories with specific characteristics appear in the sample so that all these characteristics are represented. </a:t>
            </a:r>
          </a:p>
          <a:p>
            <a:pPr lvl="0"/>
            <a:r>
              <a:rPr lang="en-US" dirty="0"/>
              <a:t>In this method the investigator interviews as many people in each category of study unit as he can find until he has filled his quota.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3CD670-7102-4E0B-BDF8-27AC30FA0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1244608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miley Face 7"/>
          <p:cNvSpPr/>
          <p:nvPr/>
        </p:nvSpPr>
        <p:spPr>
          <a:xfrm>
            <a:off x="1550597" y="282233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miley Face 51"/>
          <p:cNvSpPr/>
          <p:nvPr/>
        </p:nvSpPr>
        <p:spPr>
          <a:xfrm>
            <a:off x="1142215" y="8865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miley Face 52"/>
          <p:cNvSpPr/>
          <p:nvPr/>
        </p:nvSpPr>
        <p:spPr>
          <a:xfrm>
            <a:off x="1575454" y="7648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miley Face 53"/>
          <p:cNvSpPr/>
          <p:nvPr/>
        </p:nvSpPr>
        <p:spPr>
          <a:xfrm>
            <a:off x="1571903" y="78882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miley Face 54"/>
          <p:cNvSpPr/>
          <p:nvPr/>
        </p:nvSpPr>
        <p:spPr>
          <a:xfrm>
            <a:off x="1575454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miley Face 55"/>
          <p:cNvSpPr/>
          <p:nvPr/>
        </p:nvSpPr>
        <p:spPr>
          <a:xfrm>
            <a:off x="1571903" y="148289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miley Face 56"/>
          <p:cNvSpPr/>
          <p:nvPr/>
        </p:nvSpPr>
        <p:spPr>
          <a:xfrm>
            <a:off x="1145767" y="283451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miley Face 57"/>
          <p:cNvSpPr/>
          <p:nvPr/>
        </p:nvSpPr>
        <p:spPr>
          <a:xfrm>
            <a:off x="1138664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Smiley Face 58"/>
          <p:cNvSpPr/>
          <p:nvPr/>
        </p:nvSpPr>
        <p:spPr>
          <a:xfrm>
            <a:off x="1145766" y="148289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miley Face 59"/>
          <p:cNvSpPr/>
          <p:nvPr/>
        </p:nvSpPr>
        <p:spPr>
          <a:xfrm>
            <a:off x="1138664" y="78882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2015796" y="76481"/>
            <a:ext cx="749290" cy="3293810"/>
            <a:chOff x="789708" y="2057400"/>
            <a:chExt cx="1461655" cy="3747654"/>
          </a:xfrm>
        </p:grpSpPr>
        <p:sp>
          <p:nvSpPr>
            <p:cNvPr id="63" name="Smiley Face 62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Smiley Face 63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Smiley Face 64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Smiley Face 65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Smiley Face 66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Smiley Face 67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Smiley Face 68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Smiley Face 69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Smiley Face 70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Smiley Face 71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miley Face 3"/>
          <p:cNvSpPr/>
          <p:nvPr/>
        </p:nvSpPr>
        <p:spPr>
          <a:xfrm>
            <a:off x="293493" y="8865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miley Face 4"/>
          <p:cNvSpPr/>
          <p:nvPr/>
        </p:nvSpPr>
        <p:spPr>
          <a:xfrm>
            <a:off x="726732" y="7648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723181" y="78882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726732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miley Face 9"/>
          <p:cNvSpPr/>
          <p:nvPr/>
        </p:nvSpPr>
        <p:spPr>
          <a:xfrm>
            <a:off x="723181" y="148289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297045" y="283451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miley Face 11"/>
          <p:cNvSpPr/>
          <p:nvPr/>
        </p:nvSpPr>
        <p:spPr>
          <a:xfrm>
            <a:off x="289942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297044" y="148289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miley Face 13"/>
          <p:cNvSpPr/>
          <p:nvPr/>
        </p:nvSpPr>
        <p:spPr>
          <a:xfrm>
            <a:off x="289942" y="78882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miley Face 72"/>
          <p:cNvSpPr/>
          <p:nvPr/>
        </p:nvSpPr>
        <p:spPr>
          <a:xfrm>
            <a:off x="726732" y="28588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2914234" y="76481"/>
            <a:ext cx="749290" cy="3318163"/>
            <a:chOff x="748145" y="2043546"/>
            <a:chExt cx="1461655" cy="3775363"/>
          </a:xfrm>
        </p:grpSpPr>
        <p:sp>
          <p:nvSpPr>
            <p:cNvPr id="85" name="Smiley Face 84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Smiley Face 85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Smiley Face 86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Smiley Face 87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Smiley Face 88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Smiley Face 89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Smiley Face 90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Smiley Face 91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Smiley Face 92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Smiley Face 93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891707" y="3489410"/>
            <a:ext cx="3373582" cy="3318163"/>
            <a:chOff x="748145" y="2043546"/>
            <a:chExt cx="6580910" cy="3775363"/>
          </a:xfrm>
        </p:grpSpPr>
        <p:grpSp>
          <p:nvGrpSpPr>
            <p:cNvPr id="50" name="Group 49"/>
            <p:cNvGrpSpPr/>
            <p:nvPr/>
          </p:nvGrpSpPr>
          <p:grpSpPr>
            <a:xfrm>
              <a:off x="2403763" y="2043546"/>
              <a:ext cx="1461655" cy="3747654"/>
              <a:chOff x="789708" y="2057400"/>
              <a:chExt cx="1461655" cy="3747654"/>
            </a:xfrm>
          </p:grpSpPr>
          <p:sp>
            <p:nvSpPr>
              <p:cNvPr id="119" name="Smiley Face 118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Smiley Face 119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Smiley Face 120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Smiley Face 121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Smiley Face 122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Smiley Face 123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Smiley Face 124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Smiley Face 125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Smiley Face 126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Smiley Face 127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4114800" y="2043546"/>
              <a:ext cx="1461655" cy="3747654"/>
              <a:chOff x="789708" y="2057400"/>
              <a:chExt cx="1461655" cy="3747654"/>
            </a:xfrm>
          </p:grpSpPr>
          <p:sp>
            <p:nvSpPr>
              <p:cNvPr id="109" name="Smiley Face 108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Smiley Face 109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Smiley Face 110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Smiley Face 111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Smiley Face 112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Smiley Face 113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Smiley Face 114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Smiley Face 115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Smiley Face 116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Smiley Face 117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748145" y="2043546"/>
              <a:ext cx="1461655" cy="3775363"/>
              <a:chOff x="748145" y="2043546"/>
              <a:chExt cx="1461655" cy="3775363"/>
            </a:xfrm>
          </p:grpSpPr>
          <p:sp>
            <p:nvSpPr>
              <p:cNvPr id="99" name="Smiley Face 98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Smiley Face 99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Smiley Face 100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Smiley Face 101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Smiley Face 102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Smiley Face 103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Smiley Face 104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Smiley Face 105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Smiley Face 106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Smiley Face 107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5867400" y="2043546"/>
              <a:ext cx="1461655" cy="3775363"/>
              <a:chOff x="748145" y="2043546"/>
              <a:chExt cx="1461655" cy="3775363"/>
            </a:xfrm>
          </p:grpSpPr>
          <p:sp>
            <p:nvSpPr>
              <p:cNvPr id="76" name="Smiley Face 75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Smiley Face 76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Smiley Face 77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Smiley Face 78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Smiley Face 79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Smiley Face 80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Smiley Face 81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Smiley Face 95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Smiley Face 96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Smiley Face 97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0" name="Group 129"/>
          <p:cNvGrpSpPr/>
          <p:nvPr/>
        </p:nvGrpSpPr>
        <p:grpSpPr>
          <a:xfrm>
            <a:off x="4740429" y="94183"/>
            <a:ext cx="749290" cy="3293810"/>
            <a:chOff x="789708" y="2057400"/>
            <a:chExt cx="1461655" cy="3747654"/>
          </a:xfrm>
        </p:grpSpPr>
        <p:sp>
          <p:nvSpPr>
            <p:cNvPr id="164" name="Smiley Face 163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Smiley Face 164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Smiley Face 165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Smiley Face 166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Smiley Face 167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Smiley Face 168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Smiley Face 169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Smiley Face 170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Smiley Face 171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Smiley Face 172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617561" y="109402"/>
            <a:ext cx="749290" cy="3293810"/>
            <a:chOff x="789708" y="2057400"/>
            <a:chExt cx="1461655" cy="3747654"/>
          </a:xfrm>
        </p:grpSpPr>
        <p:sp>
          <p:nvSpPr>
            <p:cNvPr id="154" name="Smiley Face 153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Smiley Face 154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Smiley Face 155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Smiley Face 156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Smiley Face 157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Smiley Face 158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Smiley Face 159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Smiley Face 160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Smiley Face 161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Smiley Face 162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Smiley Face 143"/>
          <p:cNvSpPr/>
          <p:nvPr/>
        </p:nvSpPr>
        <p:spPr>
          <a:xfrm>
            <a:off x="3840215" y="10635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Smiley Face 144"/>
          <p:cNvSpPr/>
          <p:nvPr/>
        </p:nvSpPr>
        <p:spPr>
          <a:xfrm>
            <a:off x="4273454" y="94183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Smiley Face 145"/>
          <p:cNvSpPr/>
          <p:nvPr/>
        </p:nvSpPr>
        <p:spPr>
          <a:xfrm>
            <a:off x="4269903" y="80652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Smiley Face 146"/>
          <p:cNvSpPr/>
          <p:nvPr/>
        </p:nvSpPr>
        <p:spPr>
          <a:xfrm>
            <a:off x="4273454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Smiley Face 147"/>
          <p:cNvSpPr/>
          <p:nvPr/>
        </p:nvSpPr>
        <p:spPr>
          <a:xfrm>
            <a:off x="4269903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Smiley Face 148"/>
          <p:cNvSpPr/>
          <p:nvPr/>
        </p:nvSpPr>
        <p:spPr>
          <a:xfrm>
            <a:off x="3843767" y="28522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Smiley Face 149"/>
          <p:cNvSpPr/>
          <p:nvPr/>
        </p:nvSpPr>
        <p:spPr>
          <a:xfrm>
            <a:off x="3836664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Smiley Face 150"/>
          <p:cNvSpPr/>
          <p:nvPr/>
        </p:nvSpPr>
        <p:spPr>
          <a:xfrm>
            <a:off x="3843766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Smiley Face 151"/>
          <p:cNvSpPr/>
          <p:nvPr/>
        </p:nvSpPr>
        <p:spPr>
          <a:xfrm>
            <a:off x="3836664" y="806522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Smiley Face 152"/>
          <p:cNvSpPr/>
          <p:nvPr/>
        </p:nvSpPr>
        <p:spPr>
          <a:xfrm>
            <a:off x="4273454" y="287656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Smiley Face 133"/>
          <p:cNvSpPr/>
          <p:nvPr/>
        </p:nvSpPr>
        <p:spPr>
          <a:xfrm>
            <a:off x="7471151" y="10635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Smiley Face 138"/>
          <p:cNvSpPr/>
          <p:nvPr/>
        </p:nvSpPr>
        <p:spPr>
          <a:xfrm>
            <a:off x="7474703" y="28522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Smiley Face 139"/>
          <p:cNvSpPr/>
          <p:nvPr/>
        </p:nvSpPr>
        <p:spPr>
          <a:xfrm>
            <a:off x="7467600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Smiley Face 140"/>
          <p:cNvSpPr/>
          <p:nvPr/>
        </p:nvSpPr>
        <p:spPr>
          <a:xfrm>
            <a:off x="7474702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Smiley Face 141"/>
          <p:cNvSpPr/>
          <p:nvPr/>
        </p:nvSpPr>
        <p:spPr>
          <a:xfrm>
            <a:off x="7467600" y="806522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7900839" y="94183"/>
            <a:ext cx="316051" cy="3318163"/>
            <a:chOff x="7900839" y="94183"/>
            <a:chExt cx="316051" cy="3318163"/>
          </a:xfrm>
        </p:grpSpPr>
        <p:sp>
          <p:nvSpPr>
            <p:cNvPr id="135" name="Smiley Face 134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Smiley Face 135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Smiley Face 136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Smiley Face 137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Smiley Face 142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1120797" y="3537351"/>
            <a:ext cx="749290" cy="3293810"/>
            <a:chOff x="789708" y="2057400"/>
            <a:chExt cx="1461655" cy="3747654"/>
          </a:xfrm>
        </p:grpSpPr>
        <p:sp>
          <p:nvSpPr>
            <p:cNvPr id="209" name="Smiley Face 208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Smiley Face 209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Smiley Face 210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Smiley Face 211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Smiley Face 212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Smiley Face 213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Smiley Face 214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Smiley Face 215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Smiley Face 216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Smiley Face 217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9" name="Smiley Face 198"/>
          <p:cNvSpPr/>
          <p:nvPr/>
        </p:nvSpPr>
        <p:spPr>
          <a:xfrm>
            <a:off x="2409862" y="628320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Smiley Face 199"/>
          <p:cNvSpPr/>
          <p:nvPr/>
        </p:nvSpPr>
        <p:spPr>
          <a:xfrm>
            <a:off x="2001480" y="354952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Smiley Face 200"/>
          <p:cNvSpPr/>
          <p:nvPr/>
        </p:nvSpPr>
        <p:spPr>
          <a:xfrm>
            <a:off x="2434719" y="353735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Smiley Face 201"/>
          <p:cNvSpPr/>
          <p:nvPr/>
        </p:nvSpPr>
        <p:spPr>
          <a:xfrm>
            <a:off x="2431168" y="424969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Smiley Face 202"/>
          <p:cNvSpPr/>
          <p:nvPr/>
        </p:nvSpPr>
        <p:spPr>
          <a:xfrm>
            <a:off x="2434719" y="56500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Smiley Face 203"/>
          <p:cNvSpPr/>
          <p:nvPr/>
        </p:nvSpPr>
        <p:spPr>
          <a:xfrm>
            <a:off x="2431168" y="494376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Smiley Face 204"/>
          <p:cNvSpPr/>
          <p:nvPr/>
        </p:nvSpPr>
        <p:spPr>
          <a:xfrm>
            <a:off x="2005032" y="629538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Smiley Face 205"/>
          <p:cNvSpPr/>
          <p:nvPr/>
        </p:nvSpPr>
        <p:spPr>
          <a:xfrm>
            <a:off x="1997929" y="56500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Smiley Face 206"/>
          <p:cNvSpPr/>
          <p:nvPr/>
        </p:nvSpPr>
        <p:spPr>
          <a:xfrm>
            <a:off x="2005031" y="494376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Smiley Face 207"/>
          <p:cNvSpPr/>
          <p:nvPr/>
        </p:nvSpPr>
        <p:spPr>
          <a:xfrm>
            <a:off x="1997929" y="424969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7" name="Group 176"/>
          <p:cNvGrpSpPr/>
          <p:nvPr/>
        </p:nvGrpSpPr>
        <p:grpSpPr>
          <a:xfrm>
            <a:off x="272075" y="3537351"/>
            <a:ext cx="749290" cy="3318163"/>
            <a:chOff x="748145" y="2043546"/>
            <a:chExt cx="1461655" cy="3775363"/>
          </a:xfrm>
        </p:grpSpPr>
        <p:sp>
          <p:nvSpPr>
            <p:cNvPr id="189" name="Smiley Face 188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Smiley Face 189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Smiley Face 190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Smiley Face 191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Smiley Face 192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Smiley Face 193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Smiley Face 194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Smiley Face 195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Smiley Face 196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Smiley Face 197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2896367" y="3537351"/>
            <a:ext cx="749290" cy="3318163"/>
            <a:chOff x="748145" y="2043546"/>
            <a:chExt cx="1461655" cy="3775363"/>
          </a:xfrm>
        </p:grpSpPr>
        <p:sp>
          <p:nvSpPr>
            <p:cNvPr id="179" name="Smiley Face 178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Smiley Face 179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Smiley Face 180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Smiley Face 181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Smiley Face 182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Smiley Face 183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Smiley Face 184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Smiley Face 185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Smiley Face 186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Smiley Face 187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0" name="Smiley Face 219"/>
          <p:cNvSpPr/>
          <p:nvPr/>
        </p:nvSpPr>
        <p:spPr>
          <a:xfrm>
            <a:off x="6523101" y="12157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Smiley Face 220"/>
          <p:cNvSpPr/>
          <p:nvPr/>
        </p:nvSpPr>
        <p:spPr>
          <a:xfrm>
            <a:off x="6956340" y="10940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Smiley Face 221"/>
          <p:cNvSpPr/>
          <p:nvPr/>
        </p:nvSpPr>
        <p:spPr>
          <a:xfrm>
            <a:off x="6952789" y="82174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Smiley Face 222"/>
          <p:cNvSpPr/>
          <p:nvPr/>
        </p:nvSpPr>
        <p:spPr>
          <a:xfrm>
            <a:off x="6956340" y="22220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Smiley Face 223"/>
          <p:cNvSpPr/>
          <p:nvPr/>
        </p:nvSpPr>
        <p:spPr>
          <a:xfrm>
            <a:off x="6952789" y="151581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Smiley Face 224"/>
          <p:cNvSpPr/>
          <p:nvPr/>
        </p:nvSpPr>
        <p:spPr>
          <a:xfrm>
            <a:off x="6526653" y="286743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Smiley Face 225"/>
          <p:cNvSpPr/>
          <p:nvPr/>
        </p:nvSpPr>
        <p:spPr>
          <a:xfrm>
            <a:off x="6519550" y="22220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Smiley Face 226"/>
          <p:cNvSpPr/>
          <p:nvPr/>
        </p:nvSpPr>
        <p:spPr>
          <a:xfrm>
            <a:off x="6526652" y="151581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Smiley Face 227"/>
          <p:cNvSpPr/>
          <p:nvPr/>
        </p:nvSpPr>
        <p:spPr>
          <a:xfrm>
            <a:off x="6519550" y="821741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Smiley Face 228"/>
          <p:cNvSpPr/>
          <p:nvPr/>
        </p:nvSpPr>
        <p:spPr>
          <a:xfrm>
            <a:off x="6956340" y="289178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Smiley Face 230"/>
          <p:cNvSpPr/>
          <p:nvPr/>
        </p:nvSpPr>
        <p:spPr>
          <a:xfrm>
            <a:off x="7483861" y="350022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Smiley Face 231"/>
          <p:cNvSpPr/>
          <p:nvPr/>
        </p:nvSpPr>
        <p:spPr>
          <a:xfrm>
            <a:off x="7917100" y="348805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Smiley Face 232"/>
          <p:cNvSpPr/>
          <p:nvPr/>
        </p:nvSpPr>
        <p:spPr>
          <a:xfrm>
            <a:off x="7913549" y="420039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Smiley Face 233"/>
          <p:cNvSpPr/>
          <p:nvPr/>
        </p:nvSpPr>
        <p:spPr>
          <a:xfrm>
            <a:off x="7936912" y="5600717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Smiley Face 234"/>
          <p:cNvSpPr/>
          <p:nvPr/>
        </p:nvSpPr>
        <p:spPr>
          <a:xfrm>
            <a:off x="7933361" y="489446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Smiley Face 235"/>
          <p:cNvSpPr/>
          <p:nvPr/>
        </p:nvSpPr>
        <p:spPr>
          <a:xfrm>
            <a:off x="7507225" y="624608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Smiley Face 236"/>
          <p:cNvSpPr/>
          <p:nvPr/>
        </p:nvSpPr>
        <p:spPr>
          <a:xfrm>
            <a:off x="7500122" y="5600717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Smiley Face 237"/>
          <p:cNvSpPr/>
          <p:nvPr/>
        </p:nvSpPr>
        <p:spPr>
          <a:xfrm>
            <a:off x="7507224" y="489446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Smiley Face 238"/>
          <p:cNvSpPr/>
          <p:nvPr/>
        </p:nvSpPr>
        <p:spPr>
          <a:xfrm>
            <a:off x="7480310" y="4200391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Smiley Face 239"/>
          <p:cNvSpPr/>
          <p:nvPr/>
        </p:nvSpPr>
        <p:spPr>
          <a:xfrm>
            <a:off x="7936912" y="6270438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1" name="Group 240"/>
          <p:cNvGrpSpPr/>
          <p:nvPr/>
        </p:nvGrpSpPr>
        <p:grpSpPr>
          <a:xfrm>
            <a:off x="8374599" y="121578"/>
            <a:ext cx="316051" cy="3318163"/>
            <a:chOff x="7900839" y="94183"/>
            <a:chExt cx="316051" cy="3318163"/>
          </a:xfrm>
        </p:grpSpPr>
        <p:sp>
          <p:nvSpPr>
            <p:cNvPr id="242" name="Smiley Face 241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Smiley Face 242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Smiley Face 243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Smiley Face 244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Smiley Face 245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8399603" y="3541878"/>
            <a:ext cx="316051" cy="3318163"/>
            <a:chOff x="7900839" y="94183"/>
            <a:chExt cx="316051" cy="3318163"/>
          </a:xfrm>
        </p:grpSpPr>
        <p:sp>
          <p:nvSpPr>
            <p:cNvPr id="248" name="Smiley Face 247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Smiley Face 248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Smiley Face 249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Smiley Face 250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Smiley Face 251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" name="Straight Connector 15"/>
          <p:cNvCxnSpPr/>
          <p:nvPr/>
        </p:nvCxnSpPr>
        <p:spPr>
          <a:xfrm>
            <a:off x="297045" y="1369694"/>
            <a:ext cx="8418609" cy="0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229"/>
          <p:cNvCxnSpPr/>
          <p:nvPr/>
        </p:nvCxnSpPr>
        <p:spPr>
          <a:xfrm>
            <a:off x="373098" y="5484068"/>
            <a:ext cx="8418609" cy="0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252"/>
          <p:cNvCxnSpPr/>
          <p:nvPr/>
        </p:nvCxnSpPr>
        <p:spPr>
          <a:xfrm>
            <a:off x="311530" y="4198485"/>
            <a:ext cx="8418609" cy="0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/>
          <p:nvPr/>
        </p:nvCxnSpPr>
        <p:spPr>
          <a:xfrm>
            <a:off x="268490" y="2796570"/>
            <a:ext cx="8418609" cy="0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1955315" y="-32339"/>
            <a:ext cx="404830" cy="78882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Oval 254"/>
          <p:cNvSpPr/>
          <p:nvPr/>
        </p:nvSpPr>
        <p:spPr>
          <a:xfrm>
            <a:off x="3328777" y="1374075"/>
            <a:ext cx="404830" cy="78882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Oval 255"/>
          <p:cNvSpPr/>
          <p:nvPr/>
        </p:nvSpPr>
        <p:spPr>
          <a:xfrm>
            <a:off x="7428537" y="3358115"/>
            <a:ext cx="404830" cy="78882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Oval 256"/>
          <p:cNvSpPr/>
          <p:nvPr/>
        </p:nvSpPr>
        <p:spPr>
          <a:xfrm>
            <a:off x="4301222" y="4088262"/>
            <a:ext cx="404830" cy="78882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/>
          <p:cNvSpPr/>
          <p:nvPr/>
        </p:nvSpPr>
        <p:spPr>
          <a:xfrm>
            <a:off x="2876894" y="5523494"/>
            <a:ext cx="404830" cy="78882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E95712BB-F064-4C28-AD49-B449930B3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392649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5" grpId="0" animBg="1"/>
      <p:bldP spid="256" grpId="0" animBg="1"/>
      <p:bldP spid="257" grpId="0" animBg="1"/>
      <p:bldP spid="2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Population and sample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500" b="1" dirty="0"/>
              <a:t>Population:</a:t>
            </a:r>
          </a:p>
          <a:p>
            <a:pPr marL="0" indent="0">
              <a:buNone/>
            </a:pPr>
            <a:r>
              <a:rPr lang="en-US" sz="3000" dirty="0"/>
              <a:t>Entire group of subjects or number of items or elements having some common characteristics.</a:t>
            </a:r>
          </a:p>
          <a:p>
            <a:pPr marL="0" indent="0">
              <a:buNone/>
            </a:pPr>
            <a:r>
              <a:rPr lang="en-US" sz="3000" dirty="0"/>
              <a:t>Values from population = Parameter</a:t>
            </a:r>
          </a:p>
          <a:p>
            <a:pPr marL="0" indent="0">
              <a:buNone/>
            </a:pPr>
            <a:r>
              <a:rPr lang="en-US" sz="3000" b="1" dirty="0"/>
              <a:t>Sample: </a:t>
            </a:r>
          </a:p>
          <a:p>
            <a:pPr marL="0" indent="0">
              <a:buNone/>
            </a:pPr>
            <a:r>
              <a:rPr lang="en-US" sz="3000" dirty="0"/>
              <a:t>Part of population or subset of population which represent the population describing the characteristics of that population.</a:t>
            </a:r>
          </a:p>
          <a:p>
            <a:pPr marL="0" indent="0">
              <a:buNone/>
            </a:pPr>
            <a:r>
              <a:rPr lang="en-US" sz="3000" dirty="0"/>
              <a:t>Values from sample= Statistic</a:t>
            </a:r>
          </a:p>
          <a:p>
            <a:pPr marL="0" indent="0">
              <a:buNone/>
            </a:pPr>
            <a:r>
              <a:rPr lang="en-US" sz="3500" b="1" i="1" dirty="0"/>
              <a:t>So larger the sample, better is the degree of representation.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19C260-5FA6-4FF7-8E61-9B80631EE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31367562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91118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295400"/>
            <a:ext cx="8229600" cy="1143000"/>
          </a:xfrm>
          <a:noFill/>
        </p:spPr>
        <p:txBody>
          <a:bodyPr>
            <a:noAutofit/>
          </a:bodyPr>
          <a:lstStyle/>
          <a:p>
            <a:r>
              <a:rPr lang="en-US" sz="7200" b="1" i="1" dirty="0">
                <a:solidFill>
                  <a:srgbClr val="FF0000"/>
                </a:solidFill>
              </a:rPr>
              <a:t>Snow ball sampling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F485DA-822C-4E2A-BDFA-BAA1FFC98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170351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116013"/>
            <a:ext cx="4800600" cy="636587"/>
          </a:xfrm>
        </p:spPr>
        <p:txBody>
          <a:bodyPr/>
          <a:lstStyle/>
          <a:p>
            <a:r>
              <a:rPr lang="en-US" sz="3200" b="1" dirty="0"/>
              <a:t>Snowball sampling </a:t>
            </a:r>
          </a:p>
        </p:txBody>
      </p:sp>
      <p:sp>
        <p:nvSpPr>
          <p:cNvPr id="595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38400"/>
            <a:ext cx="8229600" cy="22098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2800" dirty="0"/>
              <a:t>Done for hard to find population. </a:t>
            </a:r>
          </a:p>
          <a:p>
            <a:pPr algn="just">
              <a:buFont typeface="Wingdings" pitchFamily="2" charset="2"/>
              <a:buNone/>
            </a:pPr>
            <a:r>
              <a:rPr lang="en-US" sz="2800" dirty="0"/>
              <a:t>	e.g. sex worker, drug user, heroine user, AIDS patients.</a:t>
            </a:r>
          </a:p>
          <a:p>
            <a:pPr algn="just">
              <a:buFont typeface="Wingdings" pitchFamily="2" charset="2"/>
              <a:buNone/>
            </a:pPr>
            <a:endParaRPr lang="en-US" sz="2800" dirty="0"/>
          </a:p>
          <a:p>
            <a:pPr algn="just"/>
            <a:r>
              <a:rPr lang="en-US" sz="2800" dirty="0"/>
              <a:t>Here one eligible person is first identified &amp; then his /her help is taken to identify others they knows. 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CCF299F-B5A1-4197-B02B-867657EBA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18606109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90600"/>
            <a:ext cx="6019800" cy="914400"/>
          </a:xfrm>
        </p:spPr>
        <p:txBody>
          <a:bodyPr>
            <a:normAutofit/>
          </a:bodyPr>
          <a:lstStyle/>
          <a:p>
            <a:r>
              <a:rPr lang="en-US" b="1" dirty="0"/>
              <a:t>Consecutive sampling</a:t>
            </a:r>
          </a:p>
        </p:txBody>
      </p:sp>
      <p:sp>
        <p:nvSpPr>
          <p:cNvPr id="596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286000"/>
            <a:ext cx="8153400" cy="358140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800" dirty="0"/>
              <a:t>It is very similar to convenient sampling except that it includes all accessible subjects as part of the sample.</a:t>
            </a:r>
          </a:p>
          <a:p>
            <a:pPr algn="just">
              <a:buFont typeface="Wingdings" pitchFamily="2" charset="2"/>
              <a:buNone/>
            </a:pPr>
            <a:endParaRPr lang="en-US" sz="2800" dirty="0"/>
          </a:p>
          <a:p>
            <a:pPr algn="just"/>
            <a:r>
              <a:rPr lang="en-US" sz="2800" dirty="0"/>
              <a:t>Here from a definite date, researcher picks up all the available subjects who satisfy the preset inclusion &amp; exclusion criteria till the desired sample size reached.      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13992DD-430D-49AE-9FF9-05523E083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12178253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miley Face 7"/>
          <p:cNvSpPr/>
          <p:nvPr/>
        </p:nvSpPr>
        <p:spPr>
          <a:xfrm>
            <a:off x="1550597" y="282233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miley Face 51"/>
          <p:cNvSpPr/>
          <p:nvPr/>
        </p:nvSpPr>
        <p:spPr>
          <a:xfrm>
            <a:off x="1142215" y="8865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miley Face 52"/>
          <p:cNvSpPr/>
          <p:nvPr/>
        </p:nvSpPr>
        <p:spPr>
          <a:xfrm>
            <a:off x="1575454" y="7648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miley Face 53"/>
          <p:cNvSpPr/>
          <p:nvPr/>
        </p:nvSpPr>
        <p:spPr>
          <a:xfrm>
            <a:off x="1571903" y="78882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miley Face 54"/>
          <p:cNvSpPr/>
          <p:nvPr/>
        </p:nvSpPr>
        <p:spPr>
          <a:xfrm>
            <a:off x="1575454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miley Face 55"/>
          <p:cNvSpPr/>
          <p:nvPr/>
        </p:nvSpPr>
        <p:spPr>
          <a:xfrm>
            <a:off x="1571903" y="148289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miley Face 56"/>
          <p:cNvSpPr/>
          <p:nvPr/>
        </p:nvSpPr>
        <p:spPr>
          <a:xfrm>
            <a:off x="1145767" y="283451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miley Face 57"/>
          <p:cNvSpPr/>
          <p:nvPr/>
        </p:nvSpPr>
        <p:spPr>
          <a:xfrm>
            <a:off x="1138664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Smiley Face 58"/>
          <p:cNvSpPr/>
          <p:nvPr/>
        </p:nvSpPr>
        <p:spPr>
          <a:xfrm>
            <a:off x="1145766" y="148289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miley Face 59"/>
          <p:cNvSpPr/>
          <p:nvPr/>
        </p:nvSpPr>
        <p:spPr>
          <a:xfrm>
            <a:off x="1138664" y="78882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2015796" y="76481"/>
            <a:ext cx="749290" cy="3293810"/>
            <a:chOff x="789708" y="2057400"/>
            <a:chExt cx="1461655" cy="3747654"/>
          </a:xfrm>
        </p:grpSpPr>
        <p:sp>
          <p:nvSpPr>
            <p:cNvPr id="63" name="Smiley Face 62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Smiley Face 63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Smiley Face 64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Smiley Face 65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Smiley Face 66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Smiley Face 67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Smiley Face 68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Smiley Face 69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Smiley Face 70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Smiley Face 71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miley Face 3"/>
          <p:cNvSpPr/>
          <p:nvPr/>
        </p:nvSpPr>
        <p:spPr>
          <a:xfrm>
            <a:off x="293493" y="8865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miley Face 4"/>
          <p:cNvSpPr/>
          <p:nvPr/>
        </p:nvSpPr>
        <p:spPr>
          <a:xfrm>
            <a:off x="726732" y="7648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723181" y="78882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726732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miley Face 9"/>
          <p:cNvSpPr/>
          <p:nvPr/>
        </p:nvSpPr>
        <p:spPr>
          <a:xfrm>
            <a:off x="723181" y="148289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297045" y="283451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miley Face 11"/>
          <p:cNvSpPr/>
          <p:nvPr/>
        </p:nvSpPr>
        <p:spPr>
          <a:xfrm>
            <a:off x="289942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297044" y="148289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miley Face 13"/>
          <p:cNvSpPr/>
          <p:nvPr/>
        </p:nvSpPr>
        <p:spPr>
          <a:xfrm>
            <a:off x="289942" y="78882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miley Face 72"/>
          <p:cNvSpPr/>
          <p:nvPr/>
        </p:nvSpPr>
        <p:spPr>
          <a:xfrm>
            <a:off x="726732" y="28588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2914234" y="76481"/>
            <a:ext cx="749290" cy="3318163"/>
            <a:chOff x="748145" y="2043546"/>
            <a:chExt cx="1461655" cy="3775363"/>
          </a:xfrm>
        </p:grpSpPr>
        <p:sp>
          <p:nvSpPr>
            <p:cNvPr id="85" name="Smiley Face 84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Smiley Face 85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Smiley Face 86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Smiley Face 87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Smiley Face 88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Smiley Face 89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Smiley Face 90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Smiley Face 91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Smiley Face 92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Smiley Face 93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891707" y="3489410"/>
            <a:ext cx="3373582" cy="3318163"/>
            <a:chOff x="748145" y="2043546"/>
            <a:chExt cx="6580910" cy="3775363"/>
          </a:xfrm>
        </p:grpSpPr>
        <p:grpSp>
          <p:nvGrpSpPr>
            <p:cNvPr id="50" name="Group 49"/>
            <p:cNvGrpSpPr/>
            <p:nvPr/>
          </p:nvGrpSpPr>
          <p:grpSpPr>
            <a:xfrm>
              <a:off x="2403763" y="2043546"/>
              <a:ext cx="1461655" cy="3747654"/>
              <a:chOff x="789708" y="2057400"/>
              <a:chExt cx="1461655" cy="3747654"/>
            </a:xfrm>
          </p:grpSpPr>
          <p:sp>
            <p:nvSpPr>
              <p:cNvPr id="119" name="Smiley Face 118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Smiley Face 119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Smiley Face 120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Smiley Face 121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Smiley Face 122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Smiley Face 123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Smiley Face 124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Smiley Face 125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Smiley Face 126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Smiley Face 127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4114800" y="2043546"/>
              <a:ext cx="1461655" cy="3747654"/>
              <a:chOff x="789708" y="2057400"/>
              <a:chExt cx="1461655" cy="3747654"/>
            </a:xfrm>
          </p:grpSpPr>
          <p:sp>
            <p:nvSpPr>
              <p:cNvPr id="109" name="Smiley Face 108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Smiley Face 109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Smiley Face 110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Smiley Face 111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Smiley Face 112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Smiley Face 113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Smiley Face 114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Smiley Face 115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Smiley Face 116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Smiley Face 117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748145" y="2043546"/>
              <a:ext cx="1461655" cy="3775363"/>
              <a:chOff x="748145" y="2043546"/>
              <a:chExt cx="1461655" cy="3775363"/>
            </a:xfrm>
          </p:grpSpPr>
          <p:sp>
            <p:nvSpPr>
              <p:cNvPr id="99" name="Smiley Face 98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Smiley Face 99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Smiley Face 100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Smiley Face 101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Smiley Face 102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Smiley Face 103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Smiley Face 104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Smiley Face 105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Smiley Face 106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Smiley Face 107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5867400" y="2043546"/>
              <a:ext cx="1461655" cy="3775363"/>
              <a:chOff x="748145" y="2043546"/>
              <a:chExt cx="1461655" cy="3775363"/>
            </a:xfrm>
          </p:grpSpPr>
          <p:sp>
            <p:nvSpPr>
              <p:cNvPr id="76" name="Smiley Face 75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Smiley Face 76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Smiley Face 77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Smiley Face 78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Smiley Face 79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Smiley Face 80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Smiley Face 81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Smiley Face 95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Smiley Face 96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Smiley Face 97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0" name="Group 129"/>
          <p:cNvGrpSpPr/>
          <p:nvPr/>
        </p:nvGrpSpPr>
        <p:grpSpPr>
          <a:xfrm>
            <a:off x="4740429" y="94183"/>
            <a:ext cx="749290" cy="3293810"/>
            <a:chOff x="789708" y="2057400"/>
            <a:chExt cx="1461655" cy="3747654"/>
          </a:xfrm>
        </p:grpSpPr>
        <p:sp>
          <p:nvSpPr>
            <p:cNvPr id="164" name="Smiley Face 163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Smiley Face 164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Smiley Face 165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Smiley Face 166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Smiley Face 167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Smiley Face 168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Smiley Face 169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Smiley Face 170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Smiley Face 171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Smiley Face 172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617561" y="109402"/>
            <a:ext cx="749290" cy="3293810"/>
            <a:chOff x="789708" y="2057400"/>
            <a:chExt cx="1461655" cy="3747654"/>
          </a:xfrm>
        </p:grpSpPr>
        <p:sp>
          <p:nvSpPr>
            <p:cNvPr id="154" name="Smiley Face 153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Smiley Face 154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Smiley Face 155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Smiley Face 156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Smiley Face 157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Smiley Face 158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Smiley Face 159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Smiley Face 160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Smiley Face 161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Smiley Face 162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Smiley Face 143"/>
          <p:cNvSpPr/>
          <p:nvPr/>
        </p:nvSpPr>
        <p:spPr>
          <a:xfrm>
            <a:off x="3840215" y="10635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Smiley Face 144"/>
          <p:cNvSpPr/>
          <p:nvPr/>
        </p:nvSpPr>
        <p:spPr>
          <a:xfrm>
            <a:off x="4273454" y="94183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Smiley Face 145"/>
          <p:cNvSpPr/>
          <p:nvPr/>
        </p:nvSpPr>
        <p:spPr>
          <a:xfrm>
            <a:off x="4269903" y="80652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Smiley Face 146"/>
          <p:cNvSpPr/>
          <p:nvPr/>
        </p:nvSpPr>
        <p:spPr>
          <a:xfrm>
            <a:off x="4273454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Smiley Face 147"/>
          <p:cNvSpPr/>
          <p:nvPr/>
        </p:nvSpPr>
        <p:spPr>
          <a:xfrm>
            <a:off x="4269903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Smiley Face 148"/>
          <p:cNvSpPr/>
          <p:nvPr/>
        </p:nvSpPr>
        <p:spPr>
          <a:xfrm>
            <a:off x="3843767" y="28522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Smiley Face 149"/>
          <p:cNvSpPr/>
          <p:nvPr/>
        </p:nvSpPr>
        <p:spPr>
          <a:xfrm>
            <a:off x="3836664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Smiley Face 150"/>
          <p:cNvSpPr/>
          <p:nvPr/>
        </p:nvSpPr>
        <p:spPr>
          <a:xfrm>
            <a:off x="3843766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Smiley Face 151"/>
          <p:cNvSpPr/>
          <p:nvPr/>
        </p:nvSpPr>
        <p:spPr>
          <a:xfrm>
            <a:off x="3836664" y="806522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Smiley Face 152"/>
          <p:cNvSpPr/>
          <p:nvPr/>
        </p:nvSpPr>
        <p:spPr>
          <a:xfrm>
            <a:off x="4273454" y="287656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Smiley Face 133"/>
          <p:cNvSpPr/>
          <p:nvPr/>
        </p:nvSpPr>
        <p:spPr>
          <a:xfrm>
            <a:off x="7471151" y="10635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Smiley Face 138"/>
          <p:cNvSpPr/>
          <p:nvPr/>
        </p:nvSpPr>
        <p:spPr>
          <a:xfrm>
            <a:off x="7474703" y="28522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Smiley Face 139"/>
          <p:cNvSpPr/>
          <p:nvPr/>
        </p:nvSpPr>
        <p:spPr>
          <a:xfrm>
            <a:off x="7467600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Smiley Face 140"/>
          <p:cNvSpPr/>
          <p:nvPr/>
        </p:nvSpPr>
        <p:spPr>
          <a:xfrm>
            <a:off x="7474702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Smiley Face 141"/>
          <p:cNvSpPr/>
          <p:nvPr/>
        </p:nvSpPr>
        <p:spPr>
          <a:xfrm>
            <a:off x="7467600" y="806522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7900839" y="94183"/>
            <a:ext cx="316051" cy="3318163"/>
            <a:chOff x="7900839" y="94183"/>
            <a:chExt cx="316051" cy="3318163"/>
          </a:xfrm>
        </p:grpSpPr>
        <p:sp>
          <p:nvSpPr>
            <p:cNvPr id="135" name="Smiley Face 134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Smiley Face 135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Smiley Face 136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Smiley Face 137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Smiley Face 142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1120797" y="3537351"/>
            <a:ext cx="749290" cy="3293810"/>
            <a:chOff x="789708" y="2057400"/>
            <a:chExt cx="1461655" cy="3747654"/>
          </a:xfrm>
        </p:grpSpPr>
        <p:sp>
          <p:nvSpPr>
            <p:cNvPr id="209" name="Smiley Face 208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Smiley Face 209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Smiley Face 210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Smiley Face 211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Smiley Face 212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Smiley Face 213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Smiley Face 214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Smiley Face 215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Smiley Face 216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Smiley Face 217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9" name="Smiley Face 198"/>
          <p:cNvSpPr/>
          <p:nvPr/>
        </p:nvSpPr>
        <p:spPr>
          <a:xfrm>
            <a:off x="2409862" y="628320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Smiley Face 199"/>
          <p:cNvSpPr/>
          <p:nvPr/>
        </p:nvSpPr>
        <p:spPr>
          <a:xfrm>
            <a:off x="2001480" y="354952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Smiley Face 200"/>
          <p:cNvSpPr/>
          <p:nvPr/>
        </p:nvSpPr>
        <p:spPr>
          <a:xfrm>
            <a:off x="2434719" y="353735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Smiley Face 201"/>
          <p:cNvSpPr/>
          <p:nvPr/>
        </p:nvSpPr>
        <p:spPr>
          <a:xfrm>
            <a:off x="2431168" y="424969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Smiley Face 202"/>
          <p:cNvSpPr/>
          <p:nvPr/>
        </p:nvSpPr>
        <p:spPr>
          <a:xfrm>
            <a:off x="2434719" y="56500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Smiley Face 203"/>
          <p:cNvSpPr/>
          <p:nvPr/>
        </p:nvSpPr>
        <p:spPr>
          <a:xfrm>
            <a:off x="2431168" y="494376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Smiley Face 204"/>
          <p:cNvSpPr/>
          <p:nvPr/>
        </p:nvSpPr>
        <p:spPr>
          <a:xfrm>
            <a:off x="2005032" y="629538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Smiley Face 205"/>
          <p:cNvSpPr/>
          <p:nvPr/>
        </p:nvSpPr>
        <p:spPr>
          <a:xfrm>
            <a:off x="1997929" y="56500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Smiley Face 206"/>
          <p:cNvSpPr/>
          <p:nvPr/>
        </p:nvSpPr>
        <p:spPr>
          <a:xfrm>
            <a:off x="2005031" y="494376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Smiley Face 207"/>
          <p:cNvSpPr/>
          <p:nvPr/>
        </p:nvSpPr>
        <p:spPr>
          <a:xfrm>
            <a:off x="1997929" y="424969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7" name="Group 176"/>
          <p:cNvGrpSpPr/>
          <p:nvPr/>
        </p:nvGrpSpPr>
        <p:grpSpPr>
          <a:xfrm>
            <a:off x="272075" y="3537351"/>
            <a:ext cx="749290" cy="3318163"/>
            <a:chOff x="748145" y="2043546"/>
            <a:chExt cx="1461655" cy="3775363"/>
          </a:xfrm>
        </p:grpSpPr>
        <p:sp>
          <p:nvSpPr>
            <p:cNvPr id="189" name="Smiley Face 188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Smiley Face 189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Smiley Face 190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Smiley Face 191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Smiley Face 192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Smiley Face 193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Smiley Face 194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Smiley Face 195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Smiley Face 196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Smiley Face 197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2896367" y="3537351"/>
            <a:ext cx="749290" cy="3318163"/>
            <a:chOff x="748145" y="2043546"/>
            <a:chExt cx="1461655" cy="3775363"/>
          </a:xfrm>
        </p:grpSpPr>
        <p:sp>
          <p:nvSpPr>
            <p:cNvPr id="179" name="Smiley Face 178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Smiley Face 179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Smiley Face 180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Smiley Face 181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Smiley Face 182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Smiley Face 183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Smiley Face 184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Smiley Face 185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Smiley Face 186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Smiley Face 187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0" name="Smiley Face 219"/>
          <p:cNvSpPr/>
          <p:nvPr/>
        </p:nvSpPr>
        <p:spPr>
          <a:xfrm>
            <a:off x="6523101" y="12157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Smiley Face 220"/>
          <p:cNvSpPr/>
          <p:nvPr/>
        </p:nvSpPr>
        <p:spPr>
          <a:xfrm>
            <a:off x="6956340" y="10940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Smiley Face 221"/>
          <p:cNvSpPr/>
          <p:nvPr/>
        </p:nvSpPr>
        <p:spPr>
          <a:xfrm>
            <a:off x="6952789" y="82174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Smiley Face 222"/>
          <p:cNvSpPr/>
          <p:nvPr/>
        </p:nvSpPr>
        <p:spPr>
          <a:xfrm>
            <a:off x="6956340" y="22220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Smiley Face 223"/>
          <p:cNvSpPr/>
          <p:nvPr/>
        </p:nvSpPr>
        <p:spPr>
          <a:xfrm>
            <a:off x="6952789" y="151581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Smiley Face 224"/>
          <p:cNvSpPr/>
          <p:nvPr/>
        </p:nvSpPr>
        <p:spPr>
          <a:xfrm>
            <a:off x="6526653" y="286743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Smiley Face 225"/>
          <p:cNvSpPr/>
          <p:nvPr/>
        </p:nvSpPr>
        <p:spPr>
          <a:xfrm>
            <a:off x="6519550" y="22220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Smiley Face 226"/>
          <p:cNvSpPr/>
          <p:nvPr/>
        </p:nvSpPr>
        <p:spPr>
          <a:xfrm>
            <a:off x="6526652" y="151581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Smiley Face 227"/>
          <p:cNvSpPr/>
          <p:nvPr/>
        </p:nvSpPr>
        <p:spPr>
          <a:xfrm>
            <a:off x="6519550" y="821741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Smiley Face 228"/>
          <p:cNvSpPr/>
          <p:nvPr/>
        </p:nvSpPr>
        <p:spPr>
          <a:xfrm>
            <a:off x="6956340" y="289178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Smiley Face 230"/>
          <p:cNvSpPr/>
          <p:nvPr/>
        </p:nvSpPr>
        <p:spPr>
          <a:xfrm>
            <a:off x="7483861" y="350022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Smiley Face 231"/>
          <p:cNvSpPr/>
          <p:nvPr/>
        </p:nvSpPr>
        <p:spPr>
          <a:xfrm>
            <a:off x="7917100" y="348805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Smiley Face 232"/>
          <p:cNvSpPr/>
          <p:nvPr/>
        </p:nvSpPr>
        <p:spPr>
          <a:xfrm>
            <a:off x="7913549" y="420039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Smiley Face 233"/>
          <p:cNvSpPr/>
          <p:nvPr/>
        </p:nvSpPr>
        <p:spPr>
          <a:xfrm>
            <a:off x="7936912" y="5600717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Smiley Face 234"/>
          <p:cNvSpPr/>
          <p:nvPr/>
        </p:nvSpPr>
        <p:spPr>
          <a:xfrm>
            <a:off x="7933361" y="489446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Smiley Face 235"/>
          <p:cNvSpPr/>
          <p:nvPr/>
        </p:nvSpPr>
        <p:spPr>
          <a:xfrm>
            <a:off x="7507225" y="624608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Smiley Face 236"/>
          <p:cNvSpPr/>
          <p:nvPr/>
        </p:nvSpPr>
        <p:spPr>
          <a:xfrm>
            <a:off x="7500122" y="5600717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Smiley Face 237"/>
          <p:cNvSpPr/>
          <p:nvPr/>
        </p:nvSpPr>
        <p:spPr>
          <a:xfrm>
            <a:off x="7507224" y="489446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Smiley Face 238"/>
          <p:cNvSpPr/>
          <p:nvPr/>
        </p:nvSpPr>
        <p:spPr>
          <a:xfrm>
            <a:off x="7480310" y="4200391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Smiley Face 239"/>
          <p:cNvSpPr/>
          <p:nvPr/>
        </p:nvSpPr>
        <p:spPr>
          <a:xfrm>
            <a:off x="7936912" y="6270438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1" name="Group 240"/>
          <p:cNvGrpSpPr/>
          <p:nvPr/>
        </p:nvGrpSpPr>
        <p:grpSpPr>
          <a:xfrm>
            <a:off x="8374599" y="121578"/>
            <a:ext cx="316051" cy="3318163"/>
            <a:chOff x="7900839" y="94183"/>
            <a:chExt cx="316051" cy="3318163"/>
          </a:xfrm>
        </p:grpSpPr>
        <p:sp>
          <p:nvSpPr>
            <p:cNvPr id="242" name="Smiley Face 241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Smiley Face 242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Smiley Face 243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Smiley Face 244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Smiley Face 245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8399603" y="3541878"/>
            <a:ext cx="316051" cy="3318163"/>
            <a:chOff x="7900839" y="94183"/>
            <a:chExt cx="316051" cy="3318163"/>
          </a:xfrm>
        </p:grpSpPr>
        <p:sp>
          <p:nvSpPr>
            <p:cNvPr id="248" name="Smiley Face 247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Smiley Face 248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Smiley Face 249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Smiley Face 250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Smiley Face 251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272075" y="109402"/>
            <a:ext cx="8415024" cy="6661642"/>
          </a:xfrm>
          <a:prstGeom prst="rect">
            <a:avLst/>
          </a:prstGeom>
          <a:solidFill>
            <a:schemeClr val="accent1">
              <a:alpha val="0"/>
            </a:schemeClr>
          </a:solidFill>
          <a:ln w="698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B3D3BA8F-96CE-493A-B7D8-96A7B88F2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373870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400" b="1" i="1" dirty="0">
                <a:solidFill>
                  <a:srgbClr val="C00000"/>
                </a:solidFill>
              </a:rPr>
              <a:t>The above sampling methods do not claim to be representative of the entire population. </a:t>
            </a:r>
            <a:endParaRPr lang="en-US" sz="4400" i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9A51E0-5418-4729-B804-12B021124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350667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Simple Random Sampling (SRS):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This is the most basic scheme of random sampling. To select a simple random sample you need to: </a:t>
            </a:r>
          </a:p>
          <a:p>
            <a:pPr lvl="0"/>
            <a:r>
              <a:rPr lang="en-US" dirty="0"/>
              <a:t>Make a numbered list of all the units in the population from which you want to draw a sample. Each unit on the list should be numbered in sequence from 1 to N (Where N is the Size of the population). </a:t>
            </a:r>
          </a:p>
          <a:p>
            <a:pPr lvl="0"/>
            <a:r>
              <a:rPr lang="en-US" dirty="0"/>
              <a:t>Decide on the size of the sample </a:t>
            </a:r>
          </a:p>
          <a:p>
            <a:pPr lvl="0"/>
            <a:r>
              <a:rPr lang="en-US" dirty="0"/>
              <a:t>Select the required number of sampling units, using a “lottery” method or a table of random numbers.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4A8425-2225-47DB-9709-F2AEE3ED7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34929126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Text Box 2"/>
          <p:cNvSpPr txBox="1">
            <a:spLocks noChangeArrowheads="1"/>
          </p:cNvSpPr>
          <p:nvPr/>
        </p:nvSpPr>
        <p:spPr bwMode="auto">
          <a:xfrm>
            <a:off x="266700" y="899568"/>
            <a:ext cx="86106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5050"/>
                    </a:gs>
                    <a:gs pos="50000">
                      <a:schemeClr val="bg1"/>
                    </a:gs>
                    <a:gs pos="100000">
                      <a:srgbClr val="FF505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4400" b="1" dirty="0"/>
              <a:t>Simple random sampling (</a:t>
            </a:r>
            <a:r>
              <a:rPr lang="en-US" sz="4400" b="1" dirty="0" err="1"/>
              <a:t>srs</a:t>
            </a:r>
            <a:r>
              <a:rPr lang="en-US" sz="4400" b="1" dirty="0"/>
              <a:t>)</a:t>
            </a:r>
          </a:p>
        </p:txBody>
      </p:sp>
      <p:sp>
        <p:nvSpPr>
          <p:cNvPr id="265219" name="Text Box 3"/>
          <p:cNvSpPr txBox="1">
            <a:spLocks noChangeArrowheads="1"/>
          </p:cNvSpPr>
          <p:nvPr/>
        </p:nvSpPr>
        <p:spPr bwMode="auto">
          <a:xfrm>
            <a:off x="914400" y="1909763"/>
            <a:ext cx="7772400" cy="319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38138" indent="-338138"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SF construction is a must.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SU selected randomly from SF by lottery or random number table.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Good for small, homogenous &amp; easily available population.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55E1CC3-2B6F-4C27-BDB4-B23C8F0B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854074878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1447800" y="2777837"/>
            <a:ext cx="6580910" cy="3775363"/>
            <a:chOff x="748145" y="2043546"/>
            <a:chExt cx="6580910" cy="3775363"/>
          </a:xfrm>
        </p:grpSpPr>
        <p:grpSp>
          <p:nvGrpSpPr>
            <p:cNvPr id="61" name="Group 60"/>
            <p:cNvGrpSpPr/>
            <p:nvPr/>
          </p:nvGrpSpPr>
          <p:grpSpPr>
            <a:xfrm>
              <a:off x="2403763" y="2043546"/>
              <a:ext cx="1461655" cy="3747654"/>
              <a:chOff x="789708" y="2057400"/>
              <a:chExt cx="1461655" cy="3747654"/>
            </a:xfrm>
          </p:grpSpPr>
          <p:sp>
            <p:nvSpPr>
              <p:cNvPr id="8" name="Smiley Face 7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Smiley Face 51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Smiley Face 52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Smiley Face 53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Smiley Face 54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Smiley Face 55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Smiley Face 56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Smiley Face 57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Smiley Face 58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Smiley Face 59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4114800" y="2043546"/>
              <a:ext cx="1461655" cy="3747654"/>
              <a:chOff x="789708" y="2057400"/>
              <a:chExt cx="1461655" cy="3747654"/>
            </a:xfrm>
          </p:grpSpPr>
          <p:sp>
            <p:nvSpPr>
              <p:cNvPr id="63" name="Smiley Face 62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Smiley Face 63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Smiley Face 64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Smiley Face 65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Smiley Face 66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Smiley Face 67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Smiley Face 68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Smiley Face 69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Smiley Face 70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Smiley Face 71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748145" y="2043546"/>
              <a:ext cx="1461655" cy="3775363"/>
              <a:chOff x="748145" y="2043546"/>
              <a:chExt cx="1461655" cy="3775363"/>
            </a:xfrm>
          </p:grpSpPr>
          <p:sp>
            <p:nvSpPr>
              <p:cNvPr id="4" name="Smiley Face 3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Smiley Face 4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Smiley Face 6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Smiley Face 8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Smiley Face 9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Smiley Face 10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Smiley Face 11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Smiley Face 12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Smiley Face 13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Smiley Face 72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5867400" y="2043546"/>
              <a:ext cx="1461655" cy="3775363"/>
              <a:chOff x="748145" y="2043546"/>
              <a:chExt cx="1461655" cy="3775363"/>
            </a:xfrm>
          </p:grpSpPr>
          <p:sp>
            <p:nvSpPr>
              <p:cNvPr id="85" name="Smiley Face 84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Smiley Face 85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Smiley Face 86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Smiley Face 87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Smiley Face 88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Smiley Face 89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Smiley Face 90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Smiley Face 91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Smiley Face 92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Smiley Face 93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2" t="29003" r="9667" b="28561"/>
          <a:stretch>
            <a:fillRect/>
          </a:stretch>
        </p:blipFill>
        <p:spPr>
          <a:xfrm>
            <a:off x="2372961" y="217489"/>
            <a:ext cx="4398078" cy="232511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66F2E79-DDC8-41F4-852B-7DD804F71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152722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 equal chance…………???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5"/>
          <a:stretch>
            <a:fillRect/>
          </a:stretch>
        </p:blipFill>
        <p:spPr>
          <a:xfrm>
            <a:off x="304800" y="1344932"/>
            <a:ext cx="3657600" cy="490346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02"/>
          <a:stretch>
            <a:fillRect/>
          </a:stretch>
        </p:blipFill>
        <p:spPr>
          <a:xfrm>
            <a:off x="4533900" y="1943100"/>
            <a:ext cx="4495800" cy="37719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110E21-20F5-4772-AABB-ECE898FE8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40257999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Text Box 2"/>
          <p:cNvSpPr txBox="1">
            <a:spLocks noChangeArrowheads="1"/>
          </p:cNvSpPr>
          <p:nvPr/>
        </p:nvSpPr>
        <p:spPr bwMode="auto">
          <a:xfrm>
            <a:off x="533400" y="1004888"/>
            <a:ext cx="81756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5050"/>
                    </a:gs>
                    <a:gs pos="50000">
                      <a:schemeClr val="bg1"/>
                    </a:gs>
                    <a:gs pos="100000">
                      <a:srgbClr val="FF505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dirty="0"/>
              <a:t>Systematic random sampling (</a:t>
            </a:r>
            <a:r>
              <a:rPr lang="en-US" sz="2800" dirty="0" err="1"/>
              <a:t>sy</a:t>
            </a:r>
            <a:r>
              <a:rPr lang="en-US" sz="2800" dirty="0"/>
              <a:t>. </a:t>
            </a:r>
            <a:r>
              <a:rPr lang="en-US" sz="2800" dirty="0" err="1"/>
              <a:t>Rs</a:t>
            </a:r>
            <a:r>
              <a:rPr lang="en-US" sz="2800" dirty="0"/>
              <a:t>)</a:t>
            </a:r>
          </a:p>
        </p:txBody>
      </p:sp>
      <p:sp>
        <p:nvSpPr>
          <p:cNvPr id="266243" name="Text Box 3"/>
          <p:cNvSpPr txBox="1">
            <a:spLocks noChangeArrowheads="1"/>
          </p:cNvSpPr>
          <p:nvPr/>
        </p:nvSpPr>
        <p:spPr bwMode="auto">
          <a:xfrm>
            <a:off x="685800" y="1816100"/>
            <a:ext cx="8001000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38138" indent="-338138"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SF is a prerequisite but not must.</a:t>
            </a:r>
          </a:p>
          <a:p>
            <a:pPr algn="just" eaLnBrk="1" hangingPunct="1"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Sampling interval is determined (</a:t>
            </a:r>
            <a:r>
              <a:rPr lang="en-US" sz="2400" b="0" dirty="0" err="1">
                <a:latin typeface="+mn-lt"/>
              </a:rPr>
              <a:t>N</a:t>
            </a:r>
            <a:r>
              <a:rPr lang="en-US" sz="2400" b="0" dirty="0" err="1">
                <a:latin typeface="+mn-lt"/>
                <a:sym typeface="Symbol" pitchFamily="18" charset="2"/>
              </a:rPr>
              <a:t>n</a:t>
            </a:r>
            <a:r>
              <a:rPr lang="en-US" sz="2400" b="0" dirty="0">
                <a:latin typeface="+mn-lt"/>
                <a:sym typeface="Symbol" pitchFamily="18" charset="2"/>
              </a:rPr>
              <a:t>).</a:t>
            </a:r>
          </a:p>
          <a:p>
            <a:pPr algn="just" eaLnBrk="1" hangingPunct="1"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  <a:sym typeface="Symbol" pitchFamily="18" charset="2"/>
              </a:rPr>
              <a:t>1</a:t>
            </a:r>
            <a:r>
              <a:rPr lang="en-US" sz="2400" b="0" baseline="30000" dirty="0">
                <a:latin typeface="+mn-lt"/>
                <a:sym typeface="Symbol" pitchFamily="18" charset="2"/>
              </a:rPr>
              <a:t>st</a:t>
            </a:r>
            <a:r>
              <a:rPr lang="en-US" sz="2400" b="0" dirty="0">
                <a:latin typeface="+mn-lt"/>
                <a:sym typeface="Symbol" pitchFamily="18" charset="2"/>
              </a:rPr>
              <a:t> SU selected by lottery from 1</a:t>
            </a:r>
            <a:r>
              <a:rPr lang="en-US" sz="2400" b="0" baseline="30000" dirty="0">
                <a:latin typeface="+mn-lt"/>
                <a:sym typeface="Symbol" pitchFamily="18" charset="2"/>
              </a:rPr>
              <a:t>st</a:t>
            </a:r>
            <a:r>
              <a:rPr lang="en-US" sz="2400" b="0" dirty="0">
                <a:latin typeface="+mn-lt"/>
                <a:sym typeface="Symbol" pitchFamily="18" charset="2"/>
              </a:rPr>
              <a:t> to 9</a:t>
            </a:r>
            <a:r>
              <a:rPr lang="en-US" sz="2400" b="0" baseline="30000" dirty="0">
                <a:latin typeface="+mn-lt"/>
                <a:sym typeface="Symbol" pitchFamily="18" charset="2"/>
              </a:rPr>
              <a:t>th</a:t>
            </a:r>
            <a:r>
              <a:rPr lang="en-US" sz="2400" b="0" dirty="0">
                <a:latin typeface="+mn-lt"/>
                <a:sym typeface="Symbol" pitchFamily="18" charset="2"/>
              </a:rPr>
              <a:t> SU.</a:t>
            </a:r>
          </a:p>
          <a:p>
            <a:pPr algn="just" eaLnBrk="1" hangingPunct="1"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  <a:sym typeface="Symbol" pitchFamily="18" charset="2"/>
              </a:rPr>
              <a:t>Subsequent SU are selected at every sampling interval down the SF starting from the first selected SU.</a:t>
            </a:r>
          </a:p>
          <a:p>
            <a:pPr algn="just" eaLnBrk="1" hangingPunct="1"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  <a:sym typeface="Symbol" pitchFamily="18" charset="2"/>
              </a:rPr>
              <a:t>Good for large &amp; scattered population</a:t>
            </a:r>
            <a:r>
              <a:rPr lang="en-US" sz="2400" b="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.</a:t>
            </a:r>
            <a:endParaRPr lang="en-US" sz="2400" b="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08FFEA3-9E25-4DB5-A1F4-6C3072311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302285324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Text Box 2"/>
          <p:cNvSpPr txBox="1">
            <a:spLocks noChangeArrowheads="1"/>
          </p:cNvSpPr>
          <p:nvPr/>
        </p:nvSpPr>
        <p:spPr bwMode="auto">
          <a:xfrm>
            <a:off x="287338" y="1606550"/>
            <a:ext cx="8628062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38138" indent="-338138" algn="l"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Target (reference) population: 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0" dirty="0">
                <a:latin typeface="+mn-lt"/>
              </a:rPr>
              <a:t>    The population on which study results are extrapolated.</a:t>
            </a:r>
          </a:p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Sampling population: 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2400" b="0" dirty="0">
                <a:latin typeface="+mn-lt"/>
              </a:rPr>
              <a:t>	The convenient sub-group of population from which sample is actually taken. 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Sampling unit (SU)</a:t>
            </a:r>
            <a:r>
              <a:rPr lang="en-US" sz="2400" b="0" dirty="0">
                <a:latin typeface="+mn-lt"/>
              </a:rPr>
              <a:t>    </a:t>
            </a:r>
            <a:r>
              <a:rPr lang="en-US" sz="2400" dirty="0">
                <a:latin typeface="+mn-lt"/>
              </a:rPr>
              <a:t>:</a:t>
            </a:r>
            <a:r>
              <a:rPr lang="en-US" sz="2400" b="0" dirty="0">
                <a:latin typeface="+mn-lt"/>
              </a:rPr>
              <a:t> Unit chosen for sampling. 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0" dirty="0">
                <a:latin typeface="+mn-lt"/>
              </a:rPr>
              <a:t>                                           Every member of the sample.</a:t>
            </a:r>
          </a:p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Sampling frame (SF)</a:t>
            </a:r>
            <a:r>
              <a:rPr lang="en-US" sz="2400" b="0" dirty="0">
                <a:latin typeface="+mn-lt"/>
              </a:rPr>
              <a:t> </a:t>
            </a:r>
            <a:r>
              <a:rPr lang="en-US" sz="2400" dirty="0">
                <a:latin typeface="+mn-lt"/>
              </a:rPr>
              <a:t>:</a:t>
            </a:r>
            <a:r>
              <a:rPr lang="en-US" sz="2400" b="0" dirty="0">
                <a:latin typeface="+mn-lt"/>
              </a:rPr>
              <a:t> List of sampling units in population.  </a:t>
            </a:r>
          </a:p>
        </p:txBody>
      </p:sp>
      <p:sp>
        <p:nvSpPr>
          <p:cNvPr id="263171" name="Text Box 3"/>
          <p:cNvSpPr txBox="1">
            <a:spLocks noChangeArrowheads="1"/>
          </p:cNvSpPr>
          <p:nvPr/>
        </p:nvSpPr>
        <p:spPr bwMode="auto">
          <a:xfrm>
            <a:off x="457200" y="609600"/>
            <a:ext cx="7162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5050"/>
                    </a:gs>
                    <a:gs pos="50000">
                      <a:schemeClr val="bg1"/>
                    </a:gs>
                    <a:gs pos="100000">
                      <a:srgbClr val="FF505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4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Common terms used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9BB32E3-067B-46AC-ABBC-03F3C2C87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206994478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523" y="969819"/>
            <a:ext cx="953008" cy="1524000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27" y="976746"/>
            <a:ext cx="953008" cy="1524000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515" y="969819"/>
            <a:ext cx="953008" cy="1524000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07" y="962892"/>
            <a:ext cx="953008" cy="1524000"/>
          </a:xfrm>
          <a:prstGeom prst="rect">
            <a:avLst/>
          </a:prstGeom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99" y="969819"/>
            <a:ext cx="953008" cy="1524000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112313" y="2874821"/>
            <a:ext cx="4820458" cy="1530927"/>
            <a:chOff x="2065805" y="2050473"/>
            <a:chExt cx="4820458" cy="1530927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3255" y="2050473"/>
              <a:ext cx="953008" cy="1524000"/>
            </a:xfrm>
            <a:prstGeom prst="rect">
              <a:avLst/>
            </a:prstGeom>
          </p:spPr>
        </p:pic>
        <p:pic>
          <p:nvPicPr>
            <p:cNvPr id="10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5805" y="2057400"/>
              <a:ext cx="953008" cy="1524000"/>
            </a:xfrm>
            <a:prstGeom prst="rect">
              <a:avLst/>
            </a:prstGeom>
          </p:spPr>
        </p:pic>
        <p:pic>
          <p:nvPicPr>
            <p:cNvPr id="11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0247" y="2050473"/>
              <a:ext cx="953008" cy="1524000"/>
            </a:xfrm>
            <a:prstGeom prst="rect">
              <a:avLst/>
            </a:prstGeom>
          </p:spPr>
        </p:pic>
        <p:pic>
          <p:nvPicPr>
            <p:cNvPr id="12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7239" y="2050473"/>
              <a:ext cx="953008" cy="1524000"/>
            </a:xfrm>
            <a:prstGeom prst="rect">
              <a:avLst/>
            </a:prstGeom>
          </p:spPr>
        </p:pic>
        <p:pic>
          <p:nvPicPr>
            <p:cNvPr id="13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4231" y="2050473"/>
              <a:ext cx="953008" cy="1524000"/>
            </a:xfrm>
            <a:prstGeom prst="rect">
              <a:avLst/>
            </a:prstGeom>
          </p:spPr>
        </p:pic>
      </p:grpSp>
      <p:grpSp>
        <p:nvGrpSpPr>
          <p:cNvPr id="30" name="Group 29"/>
          <p:cNvGrpSpPr/>
          <p:nvPr/>
        </p:nvGrpSpPr>
        <p:grpSpPr>
          <a:xfrm>
            <a:off x="4953553" y="4717473"/>
            <a:ext cx="3867450" cy="1530927"/>
            <a:chOff x="4953553" y="4045527"/>
            <a:chExt cx="3867450" cy="1530927"/>
          </a:xfrm>
        </p:grpSpPr>
        <p:pic>
          <p:nvPicPr>
            <p:cNvPr id="15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3553" y="4052454"/>
              <a:ext cx="953008" cy="1524000"/>
            </a:xfrm>
            <a:prstGeom prst="rect">
              <a:avLst/>
            </a:prstGeom>
          </p:spPr>
        </p:pic>
        <p:pic>
          <p:nvPicPr>
            <p:cNvPr id="16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7995" y="4045527"/>
              <a:ext cx="953008" cy="1524000"/>
            </a:xfrm>
            <a:prstGeom prst="rect">
              <a:avLst/>
            </a:prstGeom>
          </p:spPr>
        </p:pic>
        <p:pic>
          <p:nvPicPr>
            <p:cNvPr id="17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4987" y="4045527"/>
              <a:ext cx="953008" cy="1524000"/>
            </a:xfrm>
            <a:prstGeom prst="rect">
              <a:avLst/>
            </a:prstGeom>
          </p:spPr>
        </p:pic>
        <p:pic>
          <p:nvPicPr>
            <p:cNvPr id="18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1979" y="4045527"/>
              <a:ext cx="953008" cy="1524000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208742" y="4724400"/>
            <a:ext cx="4820458" cy="1530927"/>
            <a:chOff x="1968823" y="3872346"/>
            <a:chExt cx="4820458" cy="1530927"/>
          </a:xfrm>
        </p:grpSpPr>
        <p:pic>
          <p:nvPicPr>
            <p:cNvPr id="19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6273" y="3872346"/>
              <a:ext cx="953008" cy="1524000"/>
            </a:xfrm>
            <a:prstGeom prst="rect">
              <a:avLst/>
            </a:prstGeom>
          </p:spPr>
        </p:pic>
        <p:pic>
          <p:nvPicPr>
            <p:cNvPr id="20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8823" y="3879273"/>
              <a:ext cx="953008" cy="1524000"/>
            </a:xfrm>
            <a:prstGeom prst="rect">
              <a:avLst/>
            </a:prstGeom>
          </p:spPr>
        </p:pic>
        <p:pic>
          <p:nvPicPr>
            <p:cNvPr id="21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3265" y="3872346"/>
              <a:ext cx="953008" cy="1524000"/>
            </a:xfrm>
            <a:prstGeom prst="rect">
              <a:avLst/>
            </a:prstGeom>
          </p:spPr>
        </p:pic>
        <p:pic>
          <p:nvPicPr>
            <p:cNvPr id="22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0257" y="3872346"/>
              <a:ext cx="953008" cy="1524000"/>
            </a:xfrm>
            <a:prstGeom prst="rect">
              <a:avLst/>
            </a:prstGeom>
          </p:spPr>
        </p:pic>
        <p:pic>
          <p:nvPicPr>
            <p:cNvPr id="23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7249" y="3872346"/>
              <a:ext cx="953008" cy="1524000"/>
            </a:xfrm>
            <a:prstGeom prst="rect">
              <a:avLst/>
            </a:prstGeom>
          </p:spPr>
        </p:pic>
      </p:grpSp>
      <p:grpSp>
        <p:nvGrpSpPr>
          <p:cNvPr id="31" name="Group 30"/>
          <p:cNvGrpSpPr/>
          <p:nvPr/>
        </p:nvGrpSpPr>
        <p:grpSpPr>
          <a:xfrm>
            <a:off x="4981262" y="904011"/>
            <a:ext cx="3867450" cy="1530927"/>
            <a:chOff x="4953553" y="4045527"/>
            <a:chExt cx="3867450" cy="1530927"/>
          </a:xfrm>
        </p:grpSpPr>
        <p:pic>
          <p:nvPicPr>
            <p:cNvPr id="32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3553" y="4052454"/>
              <a:ext cx="953008" cy="1524000"/>
            </a:xfrm>
            <a:prstGeom prst="rect">
              <a:avLst/>
            </a:prstGeom>
          </p:spPr>
        </p:pic>
        <p:pic>
          <p:nvPicPr>
            <p:cNvPr id="33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7995" y="4045527"/>
              <a:ext cx="953008" cy="1524000"/>
            </a:xfrm>
            <a:prstGeom prst="rect">
              <a:avLst/>
            </a:prstGeom>
          </p:spPr>
        </p:pic>
        <p:pic>
          <p:nvPicPr>
            <p:cNvPr id="34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4987" y="4045527"/>
              <a:ext cx="953008" cy="1524000"/>
            </a:xfrm>
            <a:prstGeom prst="rect">
              <a:avLst/>
            </a:prstGeom>
          </p:spPr>
        </p:pic>
        <p:pic>
          <p:nvPicPr>
            <p:cNvPr id="35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1979" y="4045527"/>
              <a:ext cx="953008" cy="15240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/>
        </p:nvGrpSpPr>
        <p:grpSpPr>
          <a:xfrm>
            <a:off x="5012480" y="2805548"/>
            <a:ext cx="3867450" cy="1530927"/>
            <a:chOff x="4953553" y="4045527"/>
            <a:chExt cx="3867450" cy="1530927"/>
          </a:xfrm>
        </p:grpSpPr>
        <p:pic>
          <p:nvPicPr>
            <p:cNvPr id="37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3553" y="4052454"/>
              <a:ext cx="953008" cy="1524000"/>
            </a:xfrm>
            <a:prstGeom prst="rect">
              <a:avLst/>
            </a:prstGeom>
          </p:spPr>
        </p:pic>
        <p:pic>
          <p:nvPicPr>
            <p:cNvPr id="38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7995" y="4045527"/>
              <a:ext cx="953008" cy="1524000"/>
            </a:xfrm>
            <a:prstGeom prst="rect">
              <a:avLst/>
            </a:prstGeom>
          </p:spPr>
        </p:pic>
        <p:pic>
          <p:nvPicPr>
            <p:cNvPr id="39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4987" y="4045527"/>
              <a:ext cx="953008" cy="1524000"/>
            </a:xfrm>
            <a:prstGeom prst="rect">
              <a:avLst/>
            </a:prstGeom>
          </p:spPr>
        </p:pic>
        <p:pic>
          <p:nvPicPr>
            <p:cNvPr id="40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1979" y="4045527"/>
              <a:ext cx="953008" cy="1524000"/>
            </a:xfrm>
            <a:prstGeom prst="rect">
              <a:avLst/>
            </a:prstGeom>
          </p:spPr>
        </p:pic>
      </p:grpSp>
      <p:sp>
        <p:nvSpPr>
          <p:cNvPr id="41" name="Oval 40"/>
          <p:cNvSpPr/>
          <p:nvPr/>
        </p:nvSpPr>
        <p:spPr>
          <a:xfrm>
            <a:off x="4902569" y="734293"/>
            <a:ext cx="1073265" cy="18288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951550" y="755075"/>
            <a:ext cx="1073265" cy="18288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4888714" y="2653148"/>
            <a:ext cx="1073265" cy="18288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2013618" y="2729348"/>
            <a:ext cx="1073265" cy="18288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7865502" y="658092"/>
            <a:ext cx="1073265" cy="18288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7865501" y="2570021"/>
            <a:ext cx="1073265" cy="18288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2013618" y="4578927"/>
            <a:ext cx="1073265" cy="18288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932771" y="4558148"/>
            <a:ext cx="1073265" cy="18288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7807866" y="4509657"/>
            <a:ext cx="1073265" cy="18288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A75487-23B0-4D60-B593-1913577CD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368883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Text Box 2"/>
          <p:cNvSpPr txBox="1">
            <a:spLocks noChangeArrowheads="1"/>
          </p:cNvSpPr>
          <p:nvPr/>
        </p:nvSpPr>
        <p:spPr bwMode="auto">
          <a:xfrm>
            <a:off x="304800" y="517526"/>
            <a:ext cx="80946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5050"/>
                    </a:gs>
                    <a:gs pos="50000">
                      <a:schemeClr val="bg1"/>
                    </a:gs>
                    <a:gs pos="100000">
                      <a:srgbClr val="FF505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STRATIFIED RANDOM SAMPLING</a:t>
            </a:r>
          </a:p>
        </p:txBody>
      </p:sp>
      <p:sp>
        <p:nvSpPr>
          <p:cNvPr id="267267" name="Text Box 3"/>
          <p:cNvSpPr txBox="1">
            <a:spLocks noChangeArrowheads="1"/>
          </p:cNvSpPr>
          <p:nvPr/>
        </p:nvSpPr>
        <p:spPr bwMode="auto">
          <a:xfrm>
            <a:off x="838200" y="1204170"/>
            <a:ext cx="79248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38138" indent="-338138"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If it is important that the sample includes representative groups of study units with specific characteristics (for example, residents from urban and rural areas),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Total population divided into some homogeneous strata (sub-groups)</a:t>
            </a:r>
          </a:p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Sampling Frame of each strata constructed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Sub sample taken from each strata by SRS or </a:t>
            </a:r>
            <a:r>
              <a:rPr lang="en-US" sz="2400" dirty="0" err="1">
                <a:latin typeface="+mn-lt"/>
              </a:rPr>
              <a:t>Sy</a:t>
            </a:r>
            <a:r>
              <a:rPr lang="en-US" sz="2400" dirty="0">
                <a:latin typeface="+mn-lt"/>
              </a:rPr>
              <a:t>. RS.</a:t>
            </a:r>
          </a:p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Good for heterogeneous population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06202AE-D8AE-4461-98C1-A5C880AA3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120548700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miley Face 7"/>
          <p:cNvSpPr/>
          <p:nvPr/>
        </p:nvSpPr>
        <p:spPr>
          <a:xfrm>
            <a:off x="1550597" y="282233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miley Face 51"/>
          <p:cNvSpPr/>
          <p:nvPr/>
        </p:nvSpPr>
        <p:spPr>
          <a:xfrm>
            <a:off x="1142215" y="8865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miley Face 52"/>
          <p:cNvSpPr/>
          <p:nvPr/>
        </p:nvSpPr>
        <p:spPr>
          <a:xfrm>
            <a:off x="1575454" y="7648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miley Face 53"/>
          <p:cNvSpPr/>
          <p:nvPr/>
        </p:nvSpPr>
        <p:spPr>
          <a:xfrm>
            <a:off x="1571903" y="78882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miley Face 54"/>
          <p:cNvSpPr/>
          <p:nvPr/>
        </p:nvSpPr>
        <p:spPr>
          <a:xfrm>
            <a:off x="1575454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miley Face 55"/>
          <p:cNvSpPr/>
          <p:nvPr/>
        </p:nvSpPr>
        <p:spPr>
          <a:xfrm>
            <a:off x="1571903" y="148289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miley Face 56"/>
          <p:cNvSpPr/>
          <p:nvPr/>
        </p:nvSpPr>
        <p:spPr>
          <a:xfrm>
            <a:off x="1145767" y="283451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miley Face 57"/>
          <p:cNvSpPr/>
          <p:nvPr/>
        </p:nvSpPr>
        <p:spPr>
          <a:xfrm>
            <a:off x="1138664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Smiley Face 58"/>
          <p:cNvSpPr/>
          <p:nvPr/>
        </p:nvSpPr>
        <p:spPr>
          <a:xfrm>
            <a:off x="1145766" y="148289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miley Face 59"/>
          <p:cNvSpPr/>
          <p:nvPr/>
        </p:nvSpPr>
        <p:spPr>
          <a:xfrm>
            <a:off x="1138664" y="78882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2015796" y="76481"/>
            <a:ext cx="749290" cy="3293810"/>
            <a:chOff x="789708" y="2057400"/>
            <a:chExt cx="1461655" cy="3747654"/>
          </a:xfrm>
        </p:grpSpPr>
        <p:sp>
          <p:nvSpPr>
            <p:cNvPr id="63" name="Smiley Face 62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Smiley Face 63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Smiley Face 64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Smiley Face 65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Smiley Face 66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Smiley Face 67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Smiley Face 68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Smiley Face 69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Smiley Face 70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Smiley Face 71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miley Face 3"/>
          <p:cNvSpPr/>
          <p:nvPr/>
        </p:nvSpPr>
        <p:spPr>
          <a:xfrm>
            <a:off x="293493" y="8865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miley Face 4"/>
          <p:cNvSpPr/>
          <p:nvPr/>
        </p:nvSpPr>
        <p:spPr>
          <a:xfrm>
            <a:off x="726732" y="7648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723181" y="78882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726732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miley Face 9"/>
          <p:cNvSpPr/>
          <p:nvPr/>
        </p:nvSpPr>
        <p:spPr>
          <a:xfrm>
            <a:off x="723181" y="148289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297045" y="283451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miley Face 11"/>
          <p:cNvSpPr/>
          <p:nvPr/>
        </p:nvSpPr>
        <p:spPr>
          <a:xfrm>
            <a:off x="289942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297044" y="148289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miley Face 13"/>
          <p:cNvSpPr/>
          <p:nvPr/>
        </p:nvSpPr>
        <p:spPr>
          <a:xfrm>
            <a:off x="289942" y="78882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miley Face 72"/>
          <p:cNvSpPr/>
          <p:nvPr/>
        </p:nvSpPr>
        <p:spPr>
          <a:xfrm>
            <a:off x="726732" y="28588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2914234" y="76481"/>
            <a:ext cx="749290" cy="3318163"/>
            <a:chOff x="748145" y="2043546"/>
            <a:chExt cx="1461655" cy="3775363"/>
          </a:xfrm>
        </p:grpSpPr>
        <p:sp>
          <p:nvSpPr>
            <p:cNvPr id="85" name="Smiley Face 84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Smiley Face 85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Smiley Face 86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Smiley Face 87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Smiley Face 88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Smiley Face 89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Smiley Face 90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Smiley Face 91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Smiley Face 92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Smiley Face 93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891707" y="3489410"/>
            <a:ext cx="3373582" cy="3318163"/>
            <a:chOff x="748145" y="2043546"/>
            <a:chExt cx="6580910" cy="3775363"/>
          </a:xfrm>
        </p:grpSpPr>
        <p:grpSp>
          <p:nvGrpSpPr>
            <p:cNvPr id="50" name="Group 49"/>
            <p:cNvGrpSpPr/>
            <p:nvPr/>
          </p:nvGrpSpPr>
          <p:grpSpPr>
            <a:xfrm>
              <a:off x="2403763" y="2043546"/>
              <a:ext cx="1461655" cy="3747654"/>
              <a:chOff x="789708" y="2057400"/>
              <a:chExt cx="1461655" cy="3747654"/>
            </a:xfrm>
          </p:grpSpPr>
          <p:sp>
            <p:nvSpPr>
              <p:cNvPr id="119" name="Smiley Face 118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Smiley Face 119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Smiley Face 120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Smiley Face 121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Smiley Face 122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Smiley Face 123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Smiley Face 124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Smiley Face 125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Smiley Face 126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Smiley Face 127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4114800" y="2043546"/>
              <a:ext cx="1461655" cy="3747654"/>
              <a:chOff x="789708" y="2057400"/>
              <a:chExt cx="1461655" cy="3747654"/>
            </a:xfrm>
          </p:grpSpPr>
          <p:sp>
            <p:nvSpPr>
              <p:cNvPr id="109" name="Smiley Face 108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Smiley Face 109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Smiley Face 110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Smiley Face 111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Smiley Face 112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Smiley Face 113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Smiley Face 114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Smiley Face 115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Smiley Face 116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Smiley Face 117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748145" y="2043546"/>
              <a:ext cx="1461655" cy="3775363"/>
              <a:chOff x="748145" y="2043546"/>
              <a:chExt cx="1461655" cy="3775363"/>
            </a:xfrm>
          </p:grpSpPr>
          <p:sp>
            <p:nvSpPr>
              <p:cNvPr id="99" name="Smiley Face 98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Smiley Face 99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Smiley Face 100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Smiley Face 101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Smiley Face 102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Smiley Face 103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Smiley Face 104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Smiley Face 105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Smiley Face 106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Smiley Face 107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5867400" y="2043546"/>
              <a:ext cx="1461655" cy="3775363"/>
              <a:chOff x="748145" y="2043546"/>
              <a:chExt cx="1461655" cy="3775363"/>
            </a:xfrm>
          </p:grpSpPr>
          <p:sp>
            <p:nvSpPr>
              <p:cNvPr id="76" name="Smiley Face 75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Smiley Face 76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Smiley Face 77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Smiley Face 78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Smiley Face 79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Smiley Face 80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Smiley Face 81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Smiley Face 95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Smiley Face 96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Smiley Face 97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0" name="Group 129"/>
          <p:cNvGrpSpPr/>
          <p:nvPr/>
        </p:nvGrpSpPr>
        <p:grpSpPr>
          <a:xfrm>
            <a:off x="4740429" y="94183"/>
            <a:ext cx="749290" cy="3293810"/>
            <a:chOff x="789708" y="2057400"/>
            <a:chExt cx="1461655" cy="3747654"/>
          </a:xfrm>
        </p:grpSpPr>
        <p:sp>
          <p:nvSpPr>
            <p:cNvPr id="164" name="Smiley Face 163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Smiley Face 164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Smiley Face 165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Smiley Face 166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Smiley Face 167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Smiley Face 168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Smiley Face 169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Smiley Face 170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Smiley Face 171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Smiley Face 172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617561" y="109402"/>
            <a:ext cx="749290" cy="3293810"/>
            <a:chOff x="789708" y="2057400"/>
            <a:chExt cx="1461655" cy="3747654"/>
          </a:xfrm>
        </p:grpSpPr>
        <p:sp>
          <p:nvSpPr>
            <p:cNvPr id="154" name="Smiley Face 153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Smiley Face 154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Smiley Face 155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Smiley Face 156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Smiley Face 157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Smiley Face 158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Smiley Face 159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Smiley Face 160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Smiley Face 161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Smiley Face 162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Smiley Face 143"/>
          <p:cNvSpPr/>
          <p:nvPr/>
        </p:nvSpPr>
        <p:spPr>
          <a:xfrm>
            <a:off x="3840215" y="10635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Smiley Face 144"/>
          <p:cNvSpPr/>
          <p:nvPr/>
        </p:nvSpPr>
        <p:spPr>
          <a:xfrm>
            <a:off x="4273454" y="94183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Smiley Face 145"/>
          <p:cNvSpPr/>
          <p:nvPr/>
        </p:nvSpPr>
        <p:spPr>
          <a:xfrm>
            <a:off x="4269903" y="80652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Smiley Face 146"/>
          <p:cNvSpPr/>
          <p:nvPr/>
        </p:nvSpPr>
        <p:spPr>
          <a:xfrm>
            <a:off x="4273454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Smiley Face 147"/>
          <p:cNvSpPr/>
          <p:nvPr/>
        </p:nvSpPr>
        <p:spPr>
          <a:xfrm>
            <a:off x="4269903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Smiley Face 148"/>
          <p:cNvSpPr/>
          <p:nvPr/>
        </p:nvSpPr>
        <p:spPr>
          <a:xfrm>
            <a:off x="3843767" y="28522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Smiley Face 149"/>
          <p:cNvSpPr/>
          <p:nvPr/>
        </p:nvSpPr>
        <p:spPr>
          <a:xfrm>
            <a:off x="3836664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Smiley Face 150"/>
          <p:cNvSpPr/>
          <p:nvPr/>
        </p:nvSpPr>
        <p:spPr>
          <a:xfrm>
            <a:off x="3843766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Smiley Face 151"/>
          <p:cNvSpPr/>
          <p:nvPr/>
        </p:nvSpPr>
        <p:spPr>
          <a:xfrm>
            <a:off x="3836664" y="806522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Smiley Face 152"/>
          <p:cNvSpPr/>
          <p:nvPr/>
        </p:nvSpPr>
        <p:spPr>
          <a:xfrm>
            <a:off x="4273454" y="287656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Smiley Face 133"/>
          <p:cNvSpPr/>
          <p:nvPr/>
        </p:nvSpPr>
        <p:spPr>
          <a:xfrm>
            <a:off x="7471151" y="10635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Smiley Face 138"/>
          <p:cNvSpPr/>
          <p:nvPr/>
        </p:nvSpPr>
        <p:spPr>
          <a:xfrm>
            <a:off x="7474703" y="28522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Smiley Face 139"/>
          <p:cNvSpPr/>
          <p:nvPr/>
        </p:nvSpPr>
        <p:spPr>
          <a:xfrm>
            <a:off x="7467600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Smiley Face 140"/>
          <p:cNvSpPr/>
          <p:nvPr/>
        </p:nvSpPr>
        <p:spPr>
          <a:xfrm>
            <a:off x="7474702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Smiley Face 141"/>
          <p:cNvSpPr/>
          <p:nvPr/>
        </p:nvSpPr>
        <p:spPr>
          <a:xfrm>
            <a:off x="7467600" y="806522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7900839" y="94183"/>
            <a:ext cx="316051" cy="3318163"/>
            <a:chOff x="7900839" y="94183"/>
            <a:chExt cx="316051" cy="3318163"/>
          </a:xfrm>
        </p:grpSpPr>
        <p:sp>
          <p:nvSpPr>
            <p:cNvPr id="135" name="Smiley Face 134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Smiley Face 135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Smiley Face 136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Smiley Face 137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Smiley Face 142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1120797" y="3537351"/>
            <a:ext cx="749290" cy="3293810"/>
            <a:chOff x="789708" y="2057400"/>
            <a:chExt cx="1461655" cy="3747654"/>
          </a:xfrm>
        </p:grpSpPr>
        <p:sp>
          <p:nvSpPr>
            <p:cNvPr id="209" name="Smiley Face 208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Smiley Face 209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Smiley Face 210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Smiley Face 211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Smiley Face 212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Smiley Face 213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Smiley Face 214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Smiley Face 215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Smiley Face 216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Smiley Face 217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9" name="Smiley Face 198"/>
          <p:cNvSpPr/>
          <p:nvPr/>
        </p:nvSpPr>
        <p:spPr>
          <a:xfrm>
            <a:off x="2409862" y="628320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Smiley Face 199"/>
          <p:cNvSpPr/>
          <p:nvPr/>
        </p:nvSpPr>
        <p:spPr>
          <a:xfrm>
            <a:off x="2001480" y="354952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Smiley Face 200"/>
          <p:cNvSpPr/>
          <p:nvPr/>
        </p:nvSpPr>
        <p:spPr>
          <a:xfrm>
            <a:off x="2434719" y="353735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Smiley Face 201"/>
          <p:cNvSpPr/>
          <p:nvPr/>
        </p:nvSpPr>
        <p:spPr>
          <a:xfrm>
            <a:off x="2431168" y="424969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Smiley Face 202"/>
          <p:cNvSpPr/>
          <p:nvPr/>
        </p:nvSpPr>
        <p:spPr>
          <a:xfrm>
            <a:off x="2434719" y="56500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Smiley Face 203"/>
          <p:cNvSpPr/>
          <p:nvPr/>
        </p:nvSpPr>
        <p:spPr>
          <a:xfrm>
            <a:off x="2431168" y="494376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Smiley Face 204"/>
          <p:cNvSpPr/>
          <p:nvPr/>
        </p:nvSpPr>
        <p:spPr>
          <a:xfrm>
            <a:off x="2005032" y="629538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Smiley Face 205"/>
          <p:cNvSpPr/>
          <p:nvPr/>
        </p:nvSpPr>
        <p:spPr>
          <a:xfrm>
            <a:off x="1997929" y="56500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Smiley Face 206"/>
          <p:cNvSpPr/>
          <p:nvPr/>
        </p:nvSpPr>
        <p:spPr>
          <a:xfrm>
            <a:off x="2005031" y="494376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Smiley Face 207"/>
          <p:cNvSpPr/>
          <p:nvPr/>
        </p:nvSpPr>
        <p:spPr>
          <a:xfrm>
            <a:off x="1997929" y="424969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7" name="Group 176"/>
          <p:cNvGrpSpPr/>
          <p:nvPr/>
        </p:nvGrpSpPr>
        <p:grpSpPr>
          <a:xfrm>
            <a:off x="272075" y="3537351"/>
            <a:ext cx="749290" cy="3318163"/>
            <a:chOff x="748145" y="2043546"/>
            <a:chExt cx="1461655" cy="3775363"/>
          </a:xfrm>
        </p:grpSpPr>
        <p:sp>
          <p:nvSpPr>
            <p:cNvPr id="189" name="Smiley Face 188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Smiley Face 189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Smiley Face 190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Smiley Face 191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Smiley Face 192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Smiley Face 193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Smiley Face 194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Smiley Face 195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Smiley Face 196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Smiley Face 197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2896367" y="3537351"/>
            <a:ext cx="749290" cy="3318163"/>
            <a:chOff x="748145" y="2043546"/>
            <a:chExt cx="1461655" cy="3775363"/>
          </a:xfrm>
        </p:grpSpPr>
        <p:sp>
          <p:nvSpPr>
            <p:cNvPr id="179" name="Smiley Face 178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Smiley Face 179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Smiley Face 180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Smiley Face 181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Smiley Face 182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Smiley Face 183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Smiley Face 184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Smiley Face 185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Smiley Face 186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Smiley Face 187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0" name="Smiley Face 219"/>
          <p:cNvSpPr/>
          <p:nvPr/>
        </p:nvSpPr>
        <p:spPr>
          <a:xfrm>
            <a:off x="6523101" y="12157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Smiley Face 220"/>
          <p:cNvSpPr/>
          <p:nvPr/>
        </p:nvSpPr>
        <p:spPr>
          <a:xfrm>
            <a:off x="6956340" y="10940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Smiley Face 221"/>
          <p:cNvSpPr/>
          <p:nvPr/>
        </p:nvSpPr>
        <p:spPr>
          <a:xfrm>
            <a:off x="6952789" y="82174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Smiley Face 222"/>
          <p:cNvSpPr/>
          <p:nvPr/>
        </p:nvSpPr>
        <p:spPr>
          <a:xfrm>
            <a:off x="6956340" y="22220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Smiley Face 223"/>
          <p:cNvSpPr/>
          <p:nvPr/>
        </p:nvSpPr>
        <p:spPr>
          <a:xfrm>
            <a:off x="6952789" y="151581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Smiley Face 224"/>
          <p:cNvSpPr/>
          <p:nvPr/>
        </p:nvSpPr>
        <p:spPr>
          <a:xfrm>
            <a:off x="6526653" y="286743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Smiley Face 225"/>
          <p:cNvSpPr/>
          <p:nvPr/>
        </p:nvSpPr>
        <p:spPr>
          <a:xfrm>
            <a:off x="6519550" y="22220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Smiley Face 226"/>
          <p:cNvSpPr/>
          <p:nvPr/>
        </p:nvSpPr>
        <p:spPr>
          <a:xfrm>
            <a:off x="6526652" y="151581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Smiley Face 227"/>
          <p:cNvSpPr/>
          <p:nvPr/>
        </p:nvSpPr>
        <p:spPr>
          <a:xfrm>
            <a:off x="6519550" y="821741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Smiley Face 228"/>
          <p:cNvSpPr/>
          <p:nvPr/>
        </p:nvSpPr>
        <p:spPr>
          <a:xfrm>
            <a:off x="6956340" y="289178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Smiley Face 230"/>
          <p:cNvSpPr/>
          <p:nvPr/>
        </p:nvSpPr>
        <p:spPr>
          <a:xfrm>
            <a:off x="7483861" y="350022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Smiley Face 231"/>
          <p:cNvSpPr/>
          <p:nvPr/>
        </p:nvSpPr>
        <p:spPr>
          <a:xfrm>
            <a:off x="7917100" y="348805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Smiley Face 232"/>
          <p:cNvSpPr/>
          <p:nvPr/>
        </p:nvSpPr>
        <p:spPr>
          <a:xfrm>
            <a:off x="7913549" y="420039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Smiley Face 233"/>
          <p:cNvSpPr/>
          <p:nvPr/>
        </p:nvSpPr>
        <p:spPr>
          <a:xfrm>
            <a:off x="7936912" y="5600717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Smiley Face 234"/>
          <p:cNvSpPr/>
          <p:nvPr/>
        </p:nvSpPr>
        <p:spPr>
          <a:xfrm>
            <a:off x="7933361" y="489446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Smiley Face 235"/>
          <p:cNvSpPr/>
          <p:nvPr/>
        </p:nvSpPr>
        <p:spPr>
          <a:xfrm>
            <a:off x="7507225" y="624608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Smiley Face 236"/>
          <p:cNvSpPr/>
          <p:nvPr/>
        </p:nvSpPr>
        <p:spPr>
          <a:xfrm>
            <a:off x="7500122" y="5600717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Smiley Face 237"/>
          <p:cNvSpPr/>
          <p:nvPr/>
        </p:nvSpPr>
        <p:spPr>
          <a:xfrm>
            <a:off x="7507224" y="489446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Smiley Face 238"/>
          <p:cNvSpPr/>
          <p:nvPr/>
        </p:nvSpPr>
        <p:spPr>
          <a:xfrm>
            <a:off x="7480310" y="4200391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Smiley Face 239"/>
          <p:cNvSpPr/>
          <p:nvPr/>
        </p:nvSpPr>
        <p:spPr>
          <a:xfrm>
            <a:off x="7936912" y="6270438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1" name="Group 240"/>
          <p:cNvGrpSpPr/>
          <p:nvPr/>
        </p:nvGrpSpPr>
        <p:grpSpPr>
          <a:xfrm>
            <a:off x="8374599" y="121578"/>
            <a:ext cx="316051" cy="3318163"/>
            <a:chOff x="7900839" y="94183"/>
            <a:chExt cx="316051" cy="3318163"/>
          </a:xfrm>
        </p:grpSpPr>
        <p:sp>
          <p:nvSpPr>
            <p:cNvPr id="242" name="Smiley Face 241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Smiley Face 242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Smiley Face 243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Smiley Face 244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Smiley Face 245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8399603" y="3541878"/>
            <a:ext cx="316051" cy="3318163"/>
            <a:chOff x="7900839" y="94183"/>
            <a:chExt cx="316051" cy="3318163"/>
          </a:xfrm>
        </p:grpSpPr>
        <p:sp>
          <p:nvSpPr>
            <p:cNvPr id="248" name="Smiley Face 247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Smiley Face 248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Smiley Face 249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Smiley Face 250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Smiley Face 251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" name="Straight Connector 15"/>
          <p:cNvCxnSpPr/>
          <p:nvPr/>
        </p:nvCxnSpPr>
        <p:spPr>
          <a:xfrm>
            <a:off x="297045" y="1369694"/>
            <a:ext cx="8418609" cy="0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229"/>
          <p:cNvCxnSpPr/>
          <p:nvPr/>
        </p:nvCxnSpPr>
        <p:spPr>
          <a:xfrm>
            <a:off x="373098" y="5484068"/>
            <a:ext cx="8418609" cy="0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252"/>
          <p:cNvCxnSpPr/>
          <p:nvPr/>
        </p:nvCxnSpPr>
        <p:spPr>
          <a:xfrm>
            <a:off x="311530" y="4198485"/>
            <a:ext cx="8418609" cy="0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/>
          <p:nvPr/>
        </p:nvCxnSpPr>
        <p:spPr>
          <a:xfrm>
            <a:off x="268490" y="2796570"/>
            <a:ext cx="8418609" cy="0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1955315" y="-32339"/>
            <a:ext cx="404830" cy="78882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Oval 254"/>
          <p:cNvSpPr/>
          <p:nvPr/>
        </p:nvSpPr>
        <p:spPr>
          <a:xfrm>
            <a:off x="3328777" y="1374075"/>
            <a:ext cx="404830" cy="78882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Oval 255"/>
          <p:cNvSpPr/>
          <p:nvPr/>
        </p:nvSpPr>
        <p:spPr>
          <a:xfrm>
            <a:off x="7428537" y="3358115"/>
            <a:ext cx="404830" cy="78882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Oval 256"/>
          <p:cNvSpPr/>
          <p:nvPr/>
        </p:nvSpPr>
        <p:spPr>
          <a:xfrm>
            <a:off x="4301222" y="4088262"/>
            <a:ext cx="404830" cy="78882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/>
          <p:cNvSpPr/>
          <p:nvPr/>
        </p:nvSpPr>
        <p:spPr>
          <a:xfrm>
            <a:off x="2876894" y="5523494"/>
            <a:ext cx="404830" cy="78882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B1C245DB-18E2-496C-8109-0FB233BAD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132092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5" grpId="0" animBg="1"/>
      <p:bldP spid="256" grpId="0" animBg="1"/>
      <p:bldP spid="257" grpId="0" animBg="1"/>
      <p:bldP spid="25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F774CF-78C5-FD0F-5B9F-3762442D3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365125"/>
          </a:xfrm>
        </p:spPr>
        <p:txBody>
          <a:bodyPr/>
          <a:lstStyle/>
          <a:p>
            <a:r>
              <a:rPr lang="en-US"/>
              <a:t>Sampling by Dr. Irfan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65B0AA-940C-9AED-6221-36518B9AEC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8" t="5996" r="4060" b="14054"/>
          <a:stretch>
            <a:fillRect/>
          </a:stretch>
        </p:blipFill>
        <p:spPr>
          <a:xfrm>
            <a:off x="1981200" y="1905000"/>
            <a:ext cx="3505200" cy="304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820A34-2A83-6CF7-7FB7-7F1A2F91DE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" t="6028" r="3998" b="14023"/>
          <a:stretch>
            <a:fillRect/>
          </a:stretch>
        </p:blipFill>
        <p:spPr>
          <a:xfrm>
            <a:off x="6362700" y="2269435"/>
            <a:ext cx="2667000" cy="23191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0E7FB2-36E7-787D-5EA9-04C8E91F8D23}"/>
              </a:ext>
            </a:extLst>
          </p:cNvPr>
          <p:cNvSpPr txBox="1"/>
          <p:nvPr/>
        </p:nvSpPr>
        <p:spPr>
          <a:xfrm rot="16200000">
            <a:off x="-354607" y="3167389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Population</a:t>
            </a:r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2913694E-42CA-AE7D-58A3-798818D8F5F4}"/>
              </a:ext>
            </a:extLst>
          </p:cNvPr>
          <p:cNvSpPr/>
          <p:nvPr/>
        </p:nvSpPr>
        <p:spPr>
          <a:xfrm>
            <a:off x="841762" y="1676474"/>
            <a:ext cx="595859" cy="3505051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91285B-64A0-9395-223B-FFCD1D29AC60}"/>
              </a:ext>
            </a:extLst>
          </p:cNvPr>
          <p:cNvSpPr txBox="1"/>
          <p:nvPr/>
        </p:nvSpPr>
        <p:spPr>
          <a:xfrm rot="16200000">
            <a:off x="4229" y="3149728"/>
            <a:ext cx="313437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Smaller population group</a:t>
            </a:r>
          </a:p>
          <a:p>
            <a:pPr algn="ctr"/>
            <a:r>
              <a:rPr lang="en-US" sz="2000" b="1" dirty="0"/>
              <a:t>STRATA</a:t>
            </a:r>
          </a:p>
        </p:txBody>
      </p:sp>
      <p:sp>
        <p:nvSpPr>
          <p:cNvPr id="13" name="Left Brace 12">
            <a:extLst>
              <a:ext uri="{FF2B5EF4-FFF2-40B4-BE49-F238E27FC236}">
                <a16:creationId xmlns:a16="http://schemas.microsoft.com/office/drawing/2014/main" id="{1C595149-FBD7-E8C6-7C43-9B43698B5599}"/>
              </a:ext>
            </a:extLst>
          </p:cNvPr>
          <p:cNvSpPr/>
          <p:nvPr/>
        </p:nvSpPr>
        <p:spPr>
          <a:xfrm rot="10800000">
            <a:off x="5804941" y="1752823"/>
            <a:ext cx="595859" cy="3505051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6F7106-98F5-9458-8F5E-DEFEAC2002F1}"/>
              </a:ext>
            </a:extLst>
          </p:cNvPr>
          <p:cNvSpPr txBox="1"/>
          <p:nvPr/>
        </p:nvSpPr>
        <p:spPr>
          <a:xfrm rot="16200000">
            <a:off x="4229784" y="3374097"/>
            <a:ext cx="3134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Random sample from each group</a:t>
            </a:r>
            <a:endParaRPr lang="en-US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C5B321-BEBE-C96C-51ED-AE77860B36A9}"/>
              </a:ext>
            </a:extLst>
          </p:cNvPr>
          <p:cNvSpPr txBox="1"/>
          <p:nvPr/>
        </p:nvSpPr>
        <p:spPr>
          <a:xfrm>
            <a:off x="845032" y="316289"/>
            <a:ext cx="7453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Stratified Sampling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91E69-E73B-8DBF-1600-786C92EA5068}"/>
              </a:ext>
            </a:extLst>
          </p:cNvPr>
          <p:cNvSpPr txBox="1"/>
          <p:nvPr/>
        </p:nvSpPr>
        <p:spPr>
          <a:xfrm>
            <a:off x="6735126" y="4843567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Sample </a:t>
            </a:r>
          </a:p>
        </p:txBody>
      </p:sp>
    </p:spTree>
    <p:extLst>
      <p:ext uri="{BB962C8B-B14F-4D97-AF65-F5344CB8AC3E}">
        <p14:creationId xmlns:p14="http://schemas.microsoft.com/office/powerpoint/2010/main" val="41600907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Some of the reasons for stratifying the population may be: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Different </a:t>
            </a:r>
            <a:r>
              <a:rPr lang="en-US" dirty="0">
                <a:solidFill>
                  <a:srgbClr val="FF0000"/>
                </a:solidFill>
              </a:rPr>
              <a:t>sampling schemes may be used in different strata</a:t>
            </a:r>
            <a:r>
              <a:rPr lang="en-US" dirty="0"/>
              <a:t>, e.g. Urban and rural </a:t>
            </a:r>
          </a:p>
          <a:p>
            <a:pPr lvl="0"/>
            <a:r>
              <a:rPr lang="en-US" dirty="0">
                <a:solidFill>
                  <a:srgbClr val="FF0000"/>
                </a:solidFill>
              </a:rPr>
              <a:t>Conditions may suggest that prevalence rates will vary between strata</a:t>
            </a:r>
            <a:r>
              <a:rPr lang="en-US" dirty="0"/>
              <a:t>, the overall estimate for the whole population will be more precise if stratification is used. </a:t>
            </a:r>
          </a:p>
          <a:p>
            <a:pPr lvl="0"/>
            <a:r>
              <a:rPr lang="en-US" dirty="0"/>
              <a:t>It is a method of probability sampling in which sampling units are </a:t>
            </a:r>
            <a:r>
              <a:rPr lang="en-US" dirty="0">
                <a:solidFill>
                  <a:srgbClr val="FF0000"/>
                </a:solidFill>
              </a:rPr>
              <a:t>selected in groups </a:t>
            </a:r>
            <a:r>
              <a:rPr lang="en-US" dirty="0"/>
              <a:t>(clusters) rather than individually.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74F4EA-EF7D-40F4-93FA-45DD505BC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8084915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Cluster sampling: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a list of groupings of study units is available (e.g. villages, etc.) or can be easily compiled, a number of these groupings can be randomly selected. The selection </a:t>
            </a:r>
            <a:r>
              <a:rPr lang="en-US" dirty="0">
                <a:solidFill>
                  <a:srgbClr val="FF0000"/>
                </a:solidFill>
              </a:rPr>
              <a:t>of </a:t>
            </a:r>
            <a:r>
              <a:rPr lang="en-US" b="1" dirty="0">
                <a:solidFill>
                  <a:srgbClr val="FF0000"/>
                </a:solidFill>
              </a:rPr>
              <a:t>groups</a:t>
            </a:r>
            <a:r>
              <a:rPr lang="en-US" dirty="0">
                <a:solidFill>
                  <a:srgbClr val="FF0000"/>
                </a:solidFill>
              </a:rPr>
              <a:t> of study units (clusters) </a:t>
            </a:r>
            <a:r>
              <a:rPr lang="en-US" dirty="0"/>
              <a:t>instead of the selection of study units </a:t>
            </a:r>
            <a:r>
              <a:rPr lang="en-US" b="1" dirty="0"/>
              <a:t>individually</a:t>
            </a:r>
            <a:r>
              <a:rPr lang="en-US" dirty="0"/>
              <a:t> is called cluster sampling. Clusters are often geographic units (e.g. </a:t>
            </a:r>
            <a:r>
              <a:rPr lang="en-US" dirty="0">
                <a:solidFill>
                  <a:srgbClr val="FF0000"/>
                </a:solidFill>
              </a:rPr>
              <a:t>districts, villages</a:t>
            </a:r>
            <a:r>
              <a:rPr lang="en-US" dirty="0"/>
              <a:t>) or organizational units (e.g. clinics).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51C1-C291-40FA-A331-8C42CF38E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34915447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Text Box 2"/>
          <p:cNvSpPr txBox="1">
            <a:spLocks noChangeArrowheads="1"/>
          </p:cNvSpPr>
          <p:nvPr/>
        </p:nvSpPr>
        <p:spPr bwMode="auto">
          <a:xfrm>
            <a:off x="568325" y="668699"/>
            <a:ext cx="79660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5050"/>
                    </a:gs>
                    <a:gs pos="50000">
                      <a:schemeClr val="bg1"/>
                    </a:gs>
                    <a:gs pos="100000">
                      <a:srgbClr val="FF505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Cluster sampling</a:t>
            </a:r>
          </a:p>
        </p:txBody>
      </p:sp>
      <p:sp>
        <p:nvSpPr>
          <p:cNvPr id="268291" name="Text Box 3"/>
          <p:cNvSpPr txBox="1">
            <a:spLocks noChangeArrowheads="1"/>
          </p:cNvSpPr>
          <p:nvPr/>
        </p:nvSpPr>
        <p:spPr bwMode="auto">
          <a:xfrm>
            <a:off x="671513" y="1447800"/>
            <a:ext cx="8015287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38138" indent="-338138"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Total population is divided into small clusters (groups).</a:t>
            </a:r>
          </a:p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Clusters are regarded as Sampling  Unit &amp; their Sampling Frame prepared. </a:t>
            </a:r>
          </a:p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Some clusters are selected by SRS or </a:t>
            </a:r>
            <a:r>
              <a:rPr lang="en-US" sz="2400" b="0" dirty="0" err="1">
                <a:latin typeface="+mn-lt"/>
              </a:rPr>
              <a:t>Sy</a:t>
            </a:r>
            <a:r>
              <a:rPr lang="en-US" sz="2400" b="0" dirty="0">
                <a:latin typeface="+mn-lt"/>
              </a:rPr>
              <a:t>. RS.</a:t>
            </a:r>
          </a:p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All elementary units of selected clusters are included in sample.</a:t>
            </a:r>
          </a:p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Good when Sampling Frame of elementary units is not available &amp; population is large, dispersed.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2A01AE8-B02A-45D5-AA5B-9EAA60072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1973449826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Multi-Stage Sampling: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This method is appropriate when the population is large and widely scattered. The number of </a:t>
            </a:r>
            <a:r>
              <a:rPr lang="en-US" b="1" dirty="0"/>
              <a:t>stages</a:t>
            </a:r>
            <a:r>
              <a:rPr lang="en-US" dirty="0"/>
              <a:t> of sampling is the number of times a sampling procedure is carried out. </a:t>
            </a:r>
          </a:p>
          <a:p>
            <a:pPr lvl="0"/>
            <a:r>
              <a:rPr lang="en-US" dirty="0"/>
              <a:t>The primary sampling unit </a:t>
            </a:r>
            <a:r>
              <a:rPr lang="en-US" b="1" dirty="0"/>
              <a:t>(PSU)</a:t>
            </a:r>
            <a:r>
              <a:rPr lang="en-US" dirty="0"/>
              <a:t> is the sampling unit (or unit of selection in the sampling procedure) in the </a:t>
            </a:r>
            <a:r>
              <a:rPr lang="en-US" b="1" dirty="0"/>
              <a:t>first sampling stage; </a:t>
            </a:r>
            <a:endParaRPr lang="en-US" dirty="0"/>
          </a:p>
          <a:p>
            <a:r>
              <a:rPr lang="en-US" dirty="0"/>
              <a:t>The secondary sampling unit (SSU) is the sampling unit in the second sampling stage, etc.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EBC02F-CB08-4E8E-AD76-4FCD0BCE7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37482294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Multi-Stage Sampling:</a:t>
            </a:r>
            <a:endParaRPr lang="en-US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11" y="2860281"/>
            <a:ext cx="2030837" cy="2718783"/>
          </a:xfr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EA691A2-29E6-AC30-33E8-D27186CB1CCF}"/>
              </a:ext>
            </a:extLst>
          </p:cNvPr>
          <p:cNvGrpSpPr/>
          <p:nvPr/>
        </p:nvGrpSpPr>
        <p:grpSpPr>
          <a:xfrm>
            <a:off x="1493320" y="1371599"/>
            <a:ext cx="5136080" cy="5211763"/>
            <a:chOff x="1493320" y="1371599"/>
            <a:chExt cx="5136080" cy="521176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03387" y="2667000"/>
              <a:ext cx="3926013" cy="3916362"/>
            </a:xfrm>
            <a:prstGeom prst="rect">
              <a:avLst/>
            </a:prstGeom>
          </p:spPr>
        </p:pic>
        <p:sp>
          <p:nvSpPr>
            <p:cNvPr id="8" name="Curved Down Arrow 7"/>
            <p:cNvSpPr/>
            <p:nvPr/>
          </p:nvSpPr>
          <p:spPr>
            <a:xfrm>
              <a:off x="1493320" y="1371599"/>
              <a:ext cx="2392880" cy="1371599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CA9279-2BDF-4FE2-8036-564B936D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028000F-2EB9-AEE9-A947-FD8FA4AB9033}"/>
              </a:ext>
            </a:extLst>
          </p:cNvPr>
          <p:cNvGrpSpPr/>
          <p:nvPr/>
        </p:nvGrpSpPr>
        <p:grpSpPr>
          <a:xfrm>
            <a:off x="5172458" y="1371599"/>
            <a:ext cx="3971542" cy="5493328"/>
            <a:chOff x="5172458" y="1371599"/>
            <a:chExt cx="3971542" cy="5493328"/>
          </a:xfrm>
        </p:grpSpPr>
        <p:sp>
          <p:nvSpPr>
            <p:cNvPr id="9" name="Curved Down Arrow 8"/>
            <p:cNvSpPr/>
            <p:nvPr/>
          </p:nvSpPr>
          <p:spPr>
            <a:xfrm>
              <a:off x="5172458" y="1371599"/>
              <a:ext cx="2392880" cy="1371599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09759" y="2750127"/>
              <a:ext cx="2834241" cy="4114800"/>
            </a:xfrm>
            <a:prstGeom prst="rect">
              <a:avLst/>
            </a:prstGeom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08" y="2743198"/>
            <a:ext cx="2681841" cy="371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4951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Text Box 2"/>
          <p:cNvSpPr txBox="1">
            <a:spLocks noChangeArrowheads="1"/>
          </p:cNvSpPr>
          <p:nvPr/>
        </p:nvSpPr>
        <p:spPr bwMode="auto">
          <a:xfrm>
            <a:off x="152400" y="1020763"/>
            <a:ext cx="84312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5050"/>
                    </a:gs>
                    <a:gs pos="50000">
                      <a:schemeClr val="bg1"/>
                    </a:gs>
                    <a:gs pos="100000">
                      <a:srgbClr val="FF505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4000" b="1" dirty="0"/>
              <a:t>Multi phase sampling</a:t>
            </a:r>
          </a:p>
        </p:txBody>
      </p:sp>
      <p:sp>
        <p:nvSpPr>
          <p:cNvPr id="270339" name="Text Box 3"/>
          <p:cNvSpPr txBox="1">
            <a:spLocks noChangeArrowheads="1"/>
          </p:cNvSpPr>
          <p:nvPr/>
        </p:nvSpPr>
        <p:spPr bwMode="auto">
          <a:xfrm>
            <a:off x="514350" y="2028825"/>
            <a:ext cx="8096250" cy="3342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38138" indent="-338138"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68363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Part of information is collected from whole sample in 1</a:t>
            </a:r>
            <a:r>
              <a:rPr lang="en-US" sz="2400" b="0" baseline="30000" dirty="0">
                <a:latin typeface="+mn-lt"/>
              </a:rPr>
              <a:t>st</a:t>
            </a:r>
            <a:r>
              <a:rPr lang="en-US" sz="2400" b="0" dirty="0">
                <a:latin typeface="+mn-lt"/>
              </a:rPr>
              <a:t> phase.</a:t>
            </a:r>
          </a:p>
          <a:p>
            <a:pPr algn="just" eaLnBrk="1" hangingPunct="1"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Additional information is collected from the sub sample of the whole sample in subsequent phases.</a:t>
            </a:r>
          </a:p>
          <a:p>
            <a:pPr algn="just" eaLnBrk="1" hangingPunct="1"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r>
              <a:rPr lang="en-US" sz="2400" b="0" dirty="0">
                <a:latin typeface="+mn-lt"/>
                <a:sym typeface="Symbol" pitchFamily="18" charset="2"/>
              </a:rPr>
              <a:t>Similar types of SU are sampled at each phase but gradually of smaller size.</a:t>
            </a:r>
            <a:endParaRPr lang="en-US" sz="2400" dirty="0">
              <a:latin typeface="+mn-lt"/>
              <a:sym typeface="Symbol" pitchFamily="18" charset="2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46A88A-FF27-476D-824D-FE9541C34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288568387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roup 111"/>
          <p:cNvGrpSpPr/>
          <p:nvPr/>
        </p:nvGrpSpPr>
        <p:grpSpPr>
          <a:xfrm>
            <a:off x="6370320" y="952500"/>
            <a:ext cx="1946910" cy="1623458"/>
            <a:chOff x="6370320" y="952500"/>
            <a:chExt cx="1946910" cy="1623458"/>
          </a:xfrm>
        </p:grpSpPr>
        <p:sp>
          <p:nvSpPr>
            <p:cNvPr id="40" name="Oval 39"/>
            <p:cNvSpPr/>
            <p:nvPr/>
          </p:nvSpPr>
          <p:spPr>
            <a:xfrm>
              <a:off x="7402830" y="2068474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9" name="Group 98"/>
            <p:cNvGrpSpPr/>
            <p:nvPr/>
          </p:nvGrpSpPr>
          <p:grpSpPr>
            <a:xfrm>
              <a:off x="6370320" y="952500"/>
              <a:ext cx="1946910" cy="1623458"/>
              <a:chOff x="6370320" y="952500"/>
              <a:chExt cx="1946910" cy="1623458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6450330" y="1242061"/>
                <a:ext cx="1866900" cy="1333897"/>
                <a:chOff x="6637020" y="2236190"/>
                <a:chExt cx="1866900" cy="1333897"/>
              </a:xfrm>
            </p:grpSpPr>
            <p:grpSp>
              <p:nvGrpSpPr>
                <p:cNvPr id="29" name="Group 28"/>
                <p:cNvGrpSpPr/>
                <p:nvPr/>
              </p:nvGrpSpPr>
              <p:grpSpPr>
                <a:xfrm>
                  <a:off x="6637020" y="2236190"/>
                  <a:ext cx="1866900" cy="1333897"/>
                  <a:chOff x="731520" y="1893491"/>
                  <a:chExt cx="1866900" cy="1333897"/>
                </a:xfrm>
              </p:grpSpPr>
              <p:sp>
                <p:nvSpPr>
                  <p:cNvPr id="30" name="Oval 29"/>
                  <p:cNvSpPr/>
                  <p:nvPr/>
                </p:nvSpPr>
                <p:spPr>
                  <a:xfrm>
                    <a:off x="1463040" y="2784871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1" name="Oval 30"/>
                  <p:cNvSpPr/>
                  <p:nvPr/>
                </p:nvSpPr>
                <p:spPr>
                  <a:xfrm>
                    <a:off x="1786890" y="1916748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2" name="Oval 31"/>
                  <p:cNvSpPr/>
                  <p:nvPr/>
                </p:nvSpPr>
                <p:spPr>
                  <a:xfrm>
                    <a:off x="1634490" y="2415381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3" name="Oval 32"/>
                  <p:cNvSpPr/>
                  <p:nvPr/>
                </p:nvSpPr>
                <p:spPr>
                  <a:xfrm>
                    <a:off x="731520" y="1916748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4" name="Oval 33"/>
                  <p:cNvSpPr/>
                  <p:nvPr/>
                </p:nvSpPr>
                <p:spPr>
                  <a:xfrm>
                    <a:off x="731520" y="2572068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5" name="Oval 34"/>
                  <p:cNvSpPr/>
                  <p:nvPr/>
                </p:nvSpPr>
                <p:spPr>
                  <a:xfrm>
                    <a:off x="2293620" y="2286000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6" name="Oval 35"/>
                  <p:cNvSpPr/>
                  <p:nvPr/>
                </p:nvSpPr>
                <p:spPr>
                  <a:xfrm>
                    <a:off x="1405890" y="1893491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7" name="Oval 36"/>
                  <p:cNvSpPr/>
                  <p:nvPr/>
                </p:nvSpPr>
                <p:spPr>
                  <a:xfrm>
                    <a:off x="971550" y="2922588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38" name="Oval 37"/>
                <p:cNvSpPr/>
                <p:nvPr/>
              </p:nvSpPr>
              <p:spPr>
                <a:xfrm>
                  <a:off x="7059930" y="2952666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Oval 38"/>
                <p:cNvSpPr/>
                <p:nvPr/>
              </p:nvSpPr>
              <p:spPr>
                <a:xfrm>
                  <a:off x="7890510" y="3062603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7151370" y="2618503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3" name="Group 42"/>
              <p:cNvGrpSpPr/>
              <p:nvPr/>
            </p:nvGrpSpPr>
            <p:grpSpPr>
              <a:xfrm>
                <a:off x="6370320" y="952500"/>
                <a:ext cx="1866900" cy="1333897"/>
                <a:chOff x="6637020" y="2236190"/>
                <a:chExt cx="1866900" cy="1333897"/>
              </a:xfrm>
            </p:grpSpPr>
            <p:grpSp>
              <p:nvGrpSpPr>
                <p:cNvPr id="44" name="Group 43"/>
                <p:cNvGrpSpPr/>
                <p:nvPr/>
              </p:nvGrpSpPr>
              <p:grpSpPr>
                <a:xfrm>
                  <a:off x="6637020" y="2236190"/>
                  <a:ext cx="1866900" cy="1333897"/>
                  <a:chOff x="731520" y="1893491"/>
                  <a:chExt cx="1866900" cy="1333897"/>
                </a:xfrm>
              </p:grpSpPr>
              <p:sp>
                <p:nvSpPr>
                  <p:cNvPr id="48" name="Oval 47"/>
                  <p:cNvSpPr/>
                  <p:nvPr/>
                </p:nvSpPr>
                <p:spPr>
                  <a:xfrm>
                    <a:off x="1463040" y="2784871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9" name="Oval 48"/>
                  <p:cNvSpPr/>
                  <p:nvPr/>
                </p:nvSpPr>
                <p:spPr>
                  <a:xfrm>
                    <a:off x="1786890" y="1916748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" name="Oval 49"/>
                  <p:cNvSpPr/>
                  <p:nvPr/>
                </p:nvSpPr>
                <p:spPr>
                  <a:xfrm>
                    <a:off x="1634490" y="2415381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1" name="Oval 50"/>
                  <p:cNvSpPr/>
                  <p:nvPr/>
                </p:nvSpPr>
                <p:spPr>
                  <a:xfrm>
                    <a:off x="731520" y="1916748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" name="Oval 51"/>
                  <p:cNvSpPr/>
                  <p:nvPr/>
                </p:nvSpPr>
                <p:spPr>
                  <a:xfrm>
                    <a:off x="731520" y="2572068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3" name="Oval 52"/>
                  <p:cNvSpPr/>
                  <p:nvPr/>
                </p:nvSpPr>
                <p:spPr>
                  <a:xfrm>
                    <a:off x="2293620" y="2286000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4" name="Oval 53"/>
                  <p:cNvSpPr/>
                  <p:nvPr/>
                </p:nvSpPr>
                <p:spPr>
                  <a:xfrm>
                    <a:off x="1405890" y="1893491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5" name="Oval 54"/>
                  <p:cNvSpPr/>
                  <p:nvPr/>
                </p:nvSpPr>
                <p:spPr>
                  <a:xfrm>
                    <a:off x="971550" y="2922588"/>
                    <a:ext cx="304800" cy="30480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45" name="Oval 44"/>
                <p:cNvSpPr/>
                <p:nvPr/>
              </p:nvSpPr>
              <p:spPr>
                <a:xfrm>
                  <a:off x="7059930" y="2952666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7890510" y="3062603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7151370" y="2618503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83" name="Group 82"/>
          <p:cNvGrpSpPr/>
          <p:nvPr/>
        </p:nvGrpSpPr>
        <p:grpSpPr>
          <a:xfrm>
            <a:off x="483870" y="650243"/>
            <a:ext cx="3267075" cy="1876105"/>
            <a:chOff x="609600" y="1671163"/>
            <a:chExt cx="3267075" cy="1876105"/>
          </a:xfrm>
        </p:grpSpPr>
        <p:grpSp>
          <p:nvGrpSpPr>
            <p:cNvPr id="56" name="Group 55"/>
            <p:cNvGrpSpPr/>
            <p:nvPr/>
          </p:nvGrpSpPr>
          <p:grpSpPr>
            <a:xfrm>
              <a:off x="1735455" y="1671163"/>
              <a:ext cx="2141220" cy="1756090"/>
              <a:chOff x="457200" y="1638778"/>
              <a:chExt cx="2141220" cy="175609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1933575" y="2278380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1087755" y="2221548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2007870" y="2720181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253490" y="2526348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895350" y="1638778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080135" y="1836341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091690" y="1923096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826770" y="2244408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744980" y="2731214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27"/>
              <p:cNvGrpSpPr/>
              <p:nvPr/>
            </p:nvGrpSpPr>
            <p:grpSpPr>
              <a:xfrm>
                <a:off x="731520" y="1893491"/>
                <a:ext cx="1866900" cy="1333897"/>
                <a:chOff x="731520" y="1893491"/>
                <a:chExt cx="1866900" cy="1333897"/>
              </a:xfrm>
            </p:grpSpPr>
            <p:sp>
              <p:nvSpPr>
                <p:cNvPr id="4" name="Oval 3"/>
                <p:cNvSpPr/>
                <p:nvPr/>
              </p:nvSpPr>
              <p:spPr>
                <a:xfrm>
                  <a:off x="1463040" y="2784871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" name="Oval 4"/>
                <p:cNvSpPr/>
                <p:nvPr/>
              </p:nvSpPr>
              <p:spPr>
                <a:xfrm>
                  <a:off x="1786890" y="1916748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" name="Oval 5"/>
                <p:cNvSpPr/>
                <p:nvPr/>
              </p:nvSpPr>
              <p:spPr>
                <a:xfrm>
                  <a:off x="1634490" y="2415381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731520" y="1916748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Oval 16"/>
                <p:cNvSpPr/>
                <p:nvPr/>
              </p:nvSpPr>
              <p:spPr>
                <a:xfrm>
                  <a:off x="731520" y="2572068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/>
                <p:cNvSpPr/>
                <p:nvPr/>
              </p:nvSpPr>
              <p:spPr>
                <a:xfrm>
                  <a:off x="2293620" y="2286000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>
                  <a:off x="1405890" y="1893491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>
                  <a:off x="971550" y="2922588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1" name="Oval 20"/>
              <p:cNvSpPr/>
              <p:nvPr/>
            </p:nvSpPr>
            <p:spPr>
              <a:xfrm>
                <a:off x="1310640" y="1661478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703070" y="3059349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457200" y="2110581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303020" y="3090068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061085" y="2652475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72590" y="1672432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413510" y="2259012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609600" y="1791178"/>
              <a:ext cx="2141220" cy="1756090"/>
              <a:chOff x="457200" y="1638778"/>
              <a:chExt cx="2141220" cy="1756090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1933575" y="2278380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1087755" y="2221548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2007870" y="2720181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1253490" y="2526348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895350" y="1638778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1080135" y="1836341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2091690" y="1923096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826770" y="2244408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1744980" y="2731214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7" name="Group 66"/>
              <p:cNvGrpSpPr/>
              <p:nvPr/>
            </p:nvGrpSpPr>
            <p:grpSpPr>
              <a:xfrm>
                <a:off x="731520" y="1893491"/>
                <a:ext cx="1866900" cy="1333897"/>
                <a:chOff x="731520" y="1893491"/>
                <a:chExt cx="1866900" cy="1333897"/>
              </a:xfrm>
            </p:grpSpPr>
            <p:sp>
              <p:nvSpPr>
                <p:cNvPr id="75" name="Oval 74"/>
                <p:cNvSpPr/>
                <p:nvPr/>
              </p:nvSpPr>
              <p:spPr>
                <a:xfrm>
                  <a:off x="1463040" y="2784871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" name="Oval 75"/>
                <p:cNvSpPr/>
                <p:nvPr/>
              </p:nvSpPr>
              <p:spPr>
                <a:xfrm>
                  <a:off x="1786890" y="1916748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Oval 76"/>
                <p:cNvSpPr/>
                <p:nvPr/>
              </p:nvSpPr>
              <p:spPr>
                <a:xfrm>
                  <a:off x="1634490" y="2415381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8" name="Oval 77"/>
                <p:cNvSpPr/>
                <p:nvPr/>
              </p:nvSpPr>
              <p:spPr>
                <a:xfrm>
                  <a:off x="731520" y="1916748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Oval 78"/>
                <p:cNvSpPr/>
                <p:nvPr/>
              </p:nvSpPr>
              <p:spPr>
                <a:xfrm>
                  <a:off x="731520" y="2572068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>
                  <a:off x="2293620" y="2286000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Oval 80"/>
                <p:cNvSpPr/>
                <p:nvPr/>
              </p:nvSpPr>
              <p:spPr>
                <a:xfrm>
                  <a:off x="1405890" y="1893491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Oval 81"/>
                <p:cNvSpPr/>
                <p:nvPr/>
              </p:nvSpPr>
              <p:spPr>
                <a:xfrm>
                  <a:off x="971550" y="2922588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8" name="Oval 67"/>
              <p:cNvSpPr/>
              <p:nvPr/>
            </p:nvSpPr>
            <p:spPr>
              <a:xfrm>
                <a:off x="1310640" y="1661478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1703070" y="3059349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457200" y="2110581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1303020" y="3090068"/>
                <a:ext cx="304800" cy="3048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1061085" y="2652475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1672590" y="1672432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1413510" y="2259012"/>
                <a:ext cx="304800" cy="3048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6" name="Group 85"/>
          <p:cNvGrpSpPr/>
          <p:nvPr/>
        </p:nvGrpSpPr>
        <p:grpSpPr>
          <a:xfrm>
            <a:off x="6522720" y="4624286"/>
            <a:ext cx="1866900" cy="1333897"/>
            <a:chOff x="6637020" y="2236190"/>
            <a:chExt cx="1866900" cy="1333897"/>
          </a:xfrm>
        </p:grpSpPr>
        <p:grpSp>
          <p:nvGrpSpPr>
            <p:cNvPr id="87" name="Group 86"/>
            <p:cNvGrpSpPr/>
            <p:nvPr/>
          </p:nvGrpSpPr>
          <p:grpSpPr>
            <a:xfrm>
              <a:off x="6637020" y="2236190"/>
              <a:ext cx="1866900" cy="1333897"/>
              <a:chOff x="731520" y="1893491"/>
              <a:chExt cx="1866900" cy="1333897"/>
            </a:xfrm>
          </p:grpSpPr>
          <p:sp>
            <p:nvSpPr>
              <p:cNvPr id="91" name="Oval 90"/>
              <p:cNvSpPr/>
              <p:nvPr/>
            </p:nvSpPr>
            <p:spPr>
              <a:xfrm>
                <a:off x="1463040" y="2784871"/>
                <a:ext cx="304800" cy="3048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1786890" y="1916748"/>
                <a:ext cx="304800" cy="3048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Oval 92"/>
              <p:cNvSpPr/>
              <p:nvPr/>
            </p:nvSpPr>
            <p:spPr>
              <a:xfrm>
                <a:off x="1634490" y="2415381"/>
                <a:ext cx="304800" cy="3048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Oval 93"/>
              <p:cNvSpPr/>
              <p:nvPr/>
            </p:nvSpPr>
            <p:spPr>
              <a:xfrm>
                <a:off x="731520" y="1916748"/>
                <a:ext cx="304800" cy="3048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Oval 94"/>
              <p:cNvSpPr/>
              <p:nvPr/>
            </p:nvSpPr>
            <p:spPr>
              <a:xfrm>
                <a:off x="731520" y="2572068"/>
                <a:ext cx="304800" cy="3048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Oval 95"/>
              <p:cNvSpPr/>
              <p:nvPr/>
            </p:nvSpPr>
            <p:spPr>
              <a:xfrm>
                <a:off x="2293620" y="2286000"/>
                <a:ext cx="304800" cy="3048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1405890" y="1893491"/>
                <a:ext cx="304800" cy="3048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971550" y="2922588"/>
                <a:ext cx="304800" cy="3048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8" name="Oval 87"/>
            <p:cNvSpPr/>
            <p:nvPr/>
          </p:nvSpPr>
          <p:spPr>
            <a:xfrm>
              <a:off x="7059930" y="2952666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7890510" y="3062603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7151370" y="2618503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718560" y="1353028"/>
            <a:ext cx="2453640" cy="1244361"/>
            <a:chOff x="3718560" y="1353028"/>
            <a:chExt cx="2453640" cy="1244361"/>
          </a:xfrm>
        </p:grpSpPr>
        <p:sp>
          <p:nvSpPr>
            <p:cNvPr id="85" name="Right Arrow 84"/>
            <p:cNvSpPr/>
            <p:nvPr/>
          </p:nvSpPr>
          <p:spPr>
            <a:xfrm>
              <a:off x="3810000" y="1353028"/>
              <a:ext cx="2362200" cy="457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3718560" y="1858725"/>
              <a:ext cx="22098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Logic/ Interest </a:t>
              </a:r>
            </a:p>
            <a:p>
              <a:endParaRPr lang="en-US" dirty="0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5726932" y="2583779"/>
            <a:ext cx="1931168" cy="1836240"/>
            <a:chOff x="5726932" y="2583779"/>
            <a:chExt cx="1931168" cy="1836240"/>
          </a:xfrm>
        </p:grpSpPr>
        <p:sp>
          <p:nvSpPr>
            <p:cNvPr id="100" name="Down Arrow 99"/>
            <p:cNvSpPr/>
            <p:nvPr/>
          </p:nvSpPr>
          <p:spPr>
            <a:xfrm>
              <a:off x="7178040" y="2583779"/>
              <a:ext cx="480060" cy="18362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5726932" y="2895600"/>
              <a:ext cx="1359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Sampling</a:t>
              </a:r>
            </a:p>
          </p:txBody>
        </p:sp>
      </p:grpSp>
      <p:sp>
        <p:nvSpPr>
          <p:cNvPr id="103" name="Left Arrow 102"/>
          <p:cNvSpPr/>
          <p:nvPr/>
        </p:nvSpPr>
        <p:spPr>
          <a:xfrm>
            <a:off x="4933950" y="5202286"/>
            <a:ext cx="1546860" cy="4865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TextBox 103"/>
          <p:cNvSpPr txBox="1"/>
          <p:nvPr/>
        </p:nvSpPr>
        <p:spPr>
          <a:xfrm>
            <a:off x="3255338" y="5221229"/>
            <a:ext cx="1509067" cy="52322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Statistics</a:t>
            </a:r>
          </a:p>
        </p:txBody>
      </p:sp>
      <p:grpSp>
        <p:nvGrpSpPr>
          <p:cNvPr id="113" name="Group 112"/>
          <p:cNvGrpSpPr/>
          <p:nvPr/>
        </p:nvGrpSpPr>
        <p:grpSpPr>
          <a:xfrm>
            <a:off x="493394" y="2284573"/>
            <a:ext cx="4078605" cy="1859993"/>
            <a:chOff x="493394" y="2284573"/>
            <a:chExt cx="4078605" cy="1859993"/>
          </a:xfrm>
        </p:grpSpPr>
        <p:sp>
          <p:nvSpPr>
            <p:cNvPr id="105" name="TextBox 104"/>
            <p:cNvSpPr txBox="1"/>
            <p:nvPr/>
          </p:nvSpPr>
          <p:spPr>
            <a:xfrm>
              <a:off x="493394" y="3559791"/>
              <a:ext cx="4078605" cy="584775"/>
            </a:xfrm>
            <a:prstGeom prst="rect">
              <a:avLst/>
            </a:prstGeom>
            <a:noFill/>
            <a:ln w="635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Population parameter</a:t>
              </a:r>
            </a:p>
          </p:txBody>
        </p:sp>
        <p:sp>
          <p:nvSpPr>
            <p:cNvPr id="106" name="Down Arrow 105"/>
            <p:cNvSpPr/>
            <p:nvPr/>
          </p:nvSpPr>
          <p:spPr>
            <a:xfrm>
              <a:off x="2057400" y="2284573"/>
              <a:ext cx="609600" cy="127521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799358" y="4188439"/>
            <a:ext cx="3195187" cy="1088053"/>
            <a:chOff x="799358" y="4188439"/>
            <a:chExt cx="3195187" cy="1088053"/>
          </a:xfrm>
        </p:grpSpPr>
        <p:sp>
          <p:nvSpPr>
            <p:cNvPr id="109" name="Up Arrow 108"/>
            <p:cNvSpPr/>
            <p:nvPr/>
          </p:nvSpPr>
          <p:spPr>
            <a:xfrm>
              <a:off x="3497580" y="4188439"/>
              <a:ext cx="253365" cy="980755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799358" y="4445495"/>
              <a:ext cx="31951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Interpretation about  parameter</a:t>
              </a:r>
            </a:p>
          </p:txBody>
        </p: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61D693A-0B19-4AA9-BE4B-B928025CD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92641" y="3227323"/>
            <a:ext cx="2895600" cy="365125"/>
          </a:xfrm>
        </p:spPr>
        <p:txBody>
          <a:bodyPr/>
          <a:lstStyle/>
          <a:p>
            <a:r>
              <a:rPr lang="en-US" dirty="0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135037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3257474-76C9-4F48-AE38-66BC91D2E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973EA4-A927-4AA0-85E4-BEB75F7751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45"/>
          <a:stretch>
            <a:fillRect/>
          </a:stretch>
        </p:blipFill>
        <p:spPr>
          <a:xfrm>
            <a:off x="4694" y="2470359"/>
            <a:ext cx="3503765" cy="3092241"/>
          </a:xfrm>
          <a:prstGeom prst="rect">
            <a:avLst/>
          </a:prstGeom>
        </p:spPr>
      </p:pic>
      <p:sp>
        <p:nvSpPr>
          <p:cNvPr id="3" name="Text Box 2">
            <a:extLst>
              <a:ext uri="{FF2B5EF4-FFF2-40B4-BE49-F238E27FC236}">
                <a16:creationId xmlns:a16="http://schemas.microsoft.com/office/drawing/2014/main" id="{FD6750AE-0CF6-CCA0-A23D-93223CF19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613" y="512535"/>
            <a:ext cx="84312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5050"/>
                    </a:gs>
                    <a:gs pos="50000">
                      <a:schemeClr val="bg1"/>
                    </a:gs>
                    <a:gs pos="100000">
                      <a:srgbClr val="FF505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4000" b="1" dirty="0"/>
              <a:t>Multi phase sampling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BB7AD83-C6EA-7156-9D04-7D30D344D007}"/>
              </a:ext>
            </a:extLst>
          </p:cNvPr>
          <p:cNvGrpSpPr/>
          <p:nvPr/>
        </p:nvGrpSpPr>
        <p:grpSpPr>
          <a:xfrm>
            <a:off x="2021353" y="1602647"/>
            <a:ext cx="4275268" cy="3959953"/>
            <a:chOff x="2021353" y="1602647"/>
            <a:chExt cx="4275268" cy="395995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C55DBA3-A8DF-49BD-A1BB-BA10CDF90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1" r="6811" b="9140"/>
            <a:stretch>
              <a:fillRect/>
            </a:stretch>
          </p:blipFill>
          <p:spPr>
            <a:xfrm>
              <a:off x="3346592" y="2459473"/>
              <a:ext cx="2950029" cy="3103127"/>
            </a:xfrm>
            <a:prstGeom prst="rect">
              <a:avLst/>
            </a:prstGeom>
          </p:spPr>
        </p:pic>
        <p:sp>
          <p:nvSpPr>
            <p:cNvPr id="5" name="Curved Down Arrow 7">
              <a:extLst>
                <a:ext uri="{FF2B5EF4-FFF2-40B4-BE49-F238E27FC236}">
                  <a16:creationId xmlns:a16="http://schemas.microsoft.com/office/drawing/2014/main" id="{A9FEE96C-F73B-1441-7FB2-4A1308505ED2}"/>
                </a:ext>
              </a:extLst>
            </p:cNvPr>
            <p:cNvSpPr/>
            <p:nvPr/>
          </p:nvSpPr>
          <p:spPr>
            <a:xfrm>
              <a:off x="2021353" y="1602647"/>
              <a:ext cx="2392880" cy="1371599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F60FA7A-CB2F-6D8F-156A-CC2D7F1F9907}"/>
              </a:ext>
            </a:extLst>
          </p:cNvPr>
          <p:cNvGrpSpPr/>
          <p:nvPr/>
        </p:nvGrpSpPr>
        <p:grpSpPr>
          <a:xfrm>
            <a:off x="5652120" y="1561138"/>
            <a:ext cx="3487186" cy="3979690"/>
            <a:chOff x="5652120" y="1561138"/>
            <a:chExt cx="3487186" cy="397969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69D426F-3BF2-41BD-A005-E70817E2F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458"/>
            <a:stretch>
              <a:fillRect/>
            </a:stretch>
          </p:blipFill>
          <p:spPr>
            <a:xfrm>
              <a:off x="6291927" y="2448587"/>
              <a:ext cx="2847379" cy="3092241"/>
            </a:xfrm>
            <a:prstGeom prst="rect">
              <a:avLst/>
            </a:prstGeom>
          </p:spPr>
        </p:pic>
        <p:sp>
          <p:nvSpPr>
            <p:cNvPr id="7" name="Curved Down Arrow 8">
              <a:extLst>
                <a:ext uri="{FF2B5EF4-FFF2-40B4-BE49-F238E27FC236}">
                  <a16:creationId xmlns:a16="http://schemas.microsoft.com/office/drawing/2014/main" id="{4012EAE8-B2C6-5800-FEEE-258E1E8D2D33}"/>
                </a:ext>
              </a:extLst>
            </p:cNvPr>
            <p:cNvSpPr/>
            <p:nvPr/>
          </p:nvSpPr>
          <p:spPr>
            <a:xfrm>
              <a:off x="5652120" y="1561138"/>
              <a:ext cx="2392880" cy="1371599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271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E47BF-A098-BF2B-1DAC-F7CBA06ED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7C910-F0FD-6149-2EA4-318CC2AA4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3596" y="2667286"/>
            <a:ext cx="4823204" cy="994172"/>
          </a:xfrm>
          <a:solidFill>
            <a:srgbClr val="66FFFF"/>
          </a:solidFill>
        </p:spPr>
        <p:txBody>
          <a:bodyPr>
            <a:normAutofit fontScale="90000"/>
          </a:bodyPr>
          <a:lstStyle/>
          <a:p>
            <a:r>
              <a:rPr lang="en-US" b="1" i="1" dirty="0"/>
              <a:t>Test time………………..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08FACD-3EB3-F7F9-82A0-76E9072D74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5"/>
          <a:stretch>
            <a:fillRect/>
          </a:stretch>
        </p:blipFill>
        <p:spPr>
          <a:xfrm>
            <a:off x="205485" y="1483359"/>
            <a:ext cx="3658111" cy="3393441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84457C-1378-BB8A-7DF4-376F321DA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4329513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16D17-258D-9A36-1B47-E0CE2F7E9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Probability VS Non-probability Sampling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4E2AFC-40EF-5462-FBFE-5887B3EE2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1DDB1BF-C3D5-469D-F87F-8A5FA96EA5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94362"/>
              </p:ext>
            </p:extLst>
          </p:nvPr>
        </p:nvGraphicFramePr>
        <p:xfrm>
          <a:off x="381000" y="1013927"/>
          <a:ext cx="8388873" cy="5675035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164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4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252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Probability Sampling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EF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Non-probability Sampling</a:t>
                      </a:r>
                      <a:r>
                        <a:rPr lang="en-US" sz="2800" b="1" baseline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EF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9890"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Always for quantitative research method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Usually for qualitative research method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0458"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Sampling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units have known probability of being selected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No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such thing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6722"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Involves statistical analysis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Does not involve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statistics.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9890"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Results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can be generalized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Results are not intended to be generalized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08793"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Sample size calculation is involved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Sample size calculation is not involved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57263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70E68-B703-E15A-B128-16EEAB5D0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Error in epidemiology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DEA36-1912-2187-118B-3DD25D0B1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1866446"/>
            <a:ext cx="8915400" cy="609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highlight>
                  <a:srgbClr val="FFFF00"/>
                </a:highlight>
              </a:rPr>
              <a:t> Error  </a:t>
            </a:r>
            <a:r>
              <a:rPr lang="en-US" dirty="0"/>
              <a:t>=           </a:t>
            </a:r>
            <a:r>
              <a:rPr lang="en-US" dirty="0">
                <a:highlight>
                  <a:srgbClr val="00FFFF"/>
                </a:highlight>
              </a:rPr>
              <a:t>Random error </a:t>
            </a:r>
            <a:r>
              <a:rPr lang="en-US" dirty="0"/>
              <a:t>   +   </a:t>
            </a:r>
            <a:r>
              <a:rPr lang="en-US" dirty="0">
                <a:highlight>
                  <a:srgbClr val="00FF00"/>
                </a:highlight>
              </a:rPr>
              <a:t>Systematic error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E7EA41-F161-2AEF-3DBF-768D7B01B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E897C2-0EB7-5F3E-9222-53B0791EE037}"/>
              </a:ext>
            </a:extLst>
          </p:cNvPr>
          <p:cNvSpPr txBox="1"/>
          <p:nvPr/>
        </p:nvSpPr>
        <p:spPr>
          <a:xfrm>
            <a:off x="2743200" y="4417358"/>
            <a:ext cx="2438400" cy="1938992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 b="1" dirty="0">
                <a:highlight>
                  <a:srgbClr val="00FFFF"/>
                </a:highlight>
              </a:rPr>
              <a:t>Individual biological variation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 b="1" dirty="0">
                <a:highlight>
                  <a:srgbClr val="00FFFF"/>
                </a:highlight>
              </a:rPr>
              <a:t>Sampling error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 b="1" dirty="0">
                <a:highlight>
                  <a:srgbClr val="00FFFF"/>
                </a:highlight>
              </a:rPr>
              <a:t>Measurement error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FB072C-F4B3-442A-D9C2-23D12BEC63B9}"/>
              </a:ext>
            </a:extLst>
          </p:cNvPr>
          <p:cNvSpPr txBox="1"/>
          <p:nvPr/>
        </p:nvSpPr>
        <p:spPr>
          <a:xfrm>
            <a:off x="6020718" y="4970727"/>
            <a:ext cx="2667000" cy="1015663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 b="1" dirty="0">
                <a:highlight>
                  <a:srgbClr val="00FF00"/>
                </a:highlight>
              </a:rPr>
              <a:t>Selection Bias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 b="1" dirty="0">
                <a:highlight>
                  <a:srgbClr val="00FF00"/>
                </a:highlight>
              </a:rPr>
              <a:t>Measurement Bias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 b="1" dirty="0">
                <a:highlight>
                  <a:srgbClr val="00FF00"/>
                </a:highlight>
              </a:rPr>
              <a:t>Confounding Bias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1BC9F5-9471-C572-8BD8-031970B2A0AF}"/>
              </a:ext>
            </a:extLst>
          </p:cNvPr>
          <p:cNvSpPr txBox="1"/>
          <p:nvPr/>
        </p:nvSpPr>
        <p:spPr>
          <a:xfrm>
            <a:off x="2773496" y="3135646"/>
            <a:ext cx="2438400" cy="707886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highlight>
                  <a:srgbClr val="00FFFF"/>
                </a:highlight>
              </a:rPr>
              <a:t>Random variability</a:t>
            </a:r>
          </a:p>
          <a:p>
            <a:pPr algn="ctr"/>
            <a:r>
              <a:rPr lang="en-US" sz="2000" b="1" dirty="0">
                <a:highlight>
                  <a:srgbClr val="00FFFF"/>
                </a:highlight>
              </a:rPr>
              <a:t>(By Chance)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A9DDAB-CFE9-4F86-6040-0F5667226016}"/>
              </a:ext>
            </a:extLst>
          </p:cNvPr>
          <p:cNvSpPr txBox="1"/>
          <p:nvPr/>
        </p:nvSpPr>
        <p:spPr>
          <a:xfrm>
            <a:off x="5943600" y="3071726"/>
            <a:ext cx="2743200" cy="1323439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highlight>
                  <a:srgbClr val="00FF00"/>
                </a:highlight>
              </a:rPr>
              <a:t>BIAS</a:t>
            </a:r>
          </a:p>
          <a:p>
            <a:pPr algn="ctr"/>
            <a:r>
              <a:rPr lang="en-US" sz="2000" b="1" dirty="0">
                <a:highlight>
                  <a:srgbClr val="00FF00"/>
                </a:highlight>
              </a:rPr>
              <a:t>(produce result that systematically differs from the true value)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4D7E0D-3BB7-3D91-8685-1A6268A7AD1B}"/>
              </a:ext>
            </a:extLst>
          </p:cNvPr>
          <p:cNvSpPr txBox="1"/>
          <p:nvPr/>
        </p:nvSpPr>
        <p:spPr>
          <a:xfrm>
            <a:off x="119743" y="3352800"/>
            <a:ext cx="1785257" cy="163121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highlight>
                  <a:srgbClr val="FFFF00"/>
                </a:highlight>
              </a:rPr>
              <a:t>A false or mistaken result obtained in a study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4A5CD69-5669-E141-19A0-8C93304625EA}"/>
              </a:ext>
            </a:extLst>
          </p:cNvPr>
          <p:cNvCxnSpPr/>
          <p:nvPr/>
        </p:nvCxnSpPr>
        <p:spPr>
          <a:xfrm>
            <a:off x="3886200" y="2438400"/>
            <a:ext cx="0" cy="69724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800D6F0-8E3C-0747-E67E-23C03490A1F4}"/>
              </a:ext>
            </a:extLst>
          </p:cNvPr>
          <p:cNvCxnSpPr/>
          <p:nvPr/>
        </p:nvCxnSpPr>
        <p:spPr>
          <a:xfrm>
            <a:off x="3848559" y="3819785"/>
            <a:ext cx="0" cy="69724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214AF57-970B-CD98-E850-58E94CC34A80}"/>
              </a:ext>
            </a:extLst>
          </p:cNvPr>
          <p:cNvCxnSpPr/>
          <p:nvPr/>
        </p:nvCxnSpPr>
        <p:spPr>
          <a:xfrm>
            <a:off x="7355136" y="2438400"/>
            <a:ext cx="0" cy="69724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6E83C7C-0CF6-A8AF-2D48-8FAD7152295A}"/>
              </a:ext>
            </a:extLst>
          </p:cNvPr>
          <p:cNvCxnSpPr/>
          <p:nvPr/>
        </p:nvCxnSpPr>
        <p:spPr>
          <a:xfrm>
            <a:off x="7354218" y="4395165"/>
            <a:ext cx="0" cy="69724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B53B5C5-1A39-A863-7159-6B88817E3B01}"/>
              </a:ext>
            </a:extLst>
          </p:cNvPr>
          <p:cNvCxnSpPr/>
          <p:nvPr/>
        </p:nvCxnSpPr>
        <p:spPr>
          <a:xfrm>
            <a:off x="838200" y="2476045"/>
            <a:ext cx="0" cy="69724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890D0F5D-58E9-3F30-51C8-19CA6E42B8F0}"/>
              </a:ext>
            </a:extLst>
          </p:cNvPr>
          <p:cNvSpPr/>
          <p:nvPr/>
        </p:nvSpPr>
        <p:spPr>
          <a:xfrm>
            <a:off x="2552700" y="5257800"/>
            <a:ext cx="2819399" cy="609599"/>
          </a:xfrm>
          <a:prstGeom prst="ellipse">
            <a:avLst/>
          </a:prstGeom>
          <a:noFill/>
          <a:ln w="920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17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936F7-6053-305C-8495-D82B93E85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Sampling Error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E0B01-0726-723B-6020-AAB4B5093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84" y="1295400"/>
            <a:ext cx="8229600" cy="1981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Any type of error that results from mistakes in either the selection process for prospective sampling units or in determining the sample size.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F040E7-DC81-04E0-18E4-57827A358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51CBC0-24D1-6D81-0534-42DC547E9ABF}"/>
              </a:ext>
            </a:extLst>
          </p:cNvPr>
          <p:cNvSpPr txBox="1"/>
          <p:nvPr/>
        </p:nvSpPr>
        <p:spPr>
          <a:xfrm>
            <a:off x="2209800" y="3276600"/>
            <a:ext cx="5257800" cy="27084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/>
              <a:t>Errors Associated with Sampling: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altLang="en-US" sz="2800" b="1" dirty="0"/>
              <a:t>Sampling frame error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altLang="en-US" sz="2800" b="1" dirty="0"/>
              <a:t>Random sampling error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altLang="en-US" sz="2800" b="1" dirty="0"/>
              <a:t>Sample size error</a:t>
            </a:r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8019124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84D7F5-2E6F-F6FF-4E91-76BF3F0B6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© 2026 Dr. Irfan Nowroze Noor | CC BY-NC-ND 4.0 | https://doi.org/10.5281/zenodo.18645714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0E1C5F-96E6-6A9E-A87B-CFA10E2D4AF5}"/>
              </a:ext>
            </a:extLst>
          </p:cNvPr>
          <p:cNvSpPr txBox="1"/>
          <p:nvPr/>
        </p:nvSpPr>
        <p:spPr>
          <a:xfrm>
            <a:off x="1571625" y="1657350"/>
            <a:ext cx="6000750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10350" b="1" dirty="0">
                <a:solidFill>
                  <a:prstClr val="white"/>
                </a:solidFill>
                <a:latin typeface="High Tower Text" panose="02040502050506030303" pitchFamily="18" charset="0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76507721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412ADA-6964-6BC2-0ABC-16A026123F9C}"/>
              </a:ext>
            </a:extLst>
          </p:cNvPr>
          <p:cNvSpPr txBox="1"/>
          <p:nvPr/>
        </p:nvSpPr>
        <p:spPr>
          <a:xfrm>
            <a:off x="114300" y="1333237"/>
            <a:ext cx="8858250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sz="4050" dirty="0">
                <a:solidFill>
                  <a:prstClr val="black"/>
                </a:solidFill>
                <a:latin typeface="Aptos" panose="02110004020202020204"/>
              </a:rPr>
              <a:t>If you think research is expensive, </a:t>
            </a:r>
          </a:p>
          <a:p>
            <a:pPr algn="ctr" defTabSz="685800">
              <a:defRPr/>
            </a:pPr>
            <a:r>
              <a:rPr lang="en-US" sz="4050" dirty="0">
                <a:solidFill>
                  <a:prstClr val="black"/>
                </a:solidFill>
                <a:latin typeface="Aptos" panose="02110004020202020204"/>
              </a:rPr>
              <a:t>try disease!</a:t>
            </a:r>
          </a:p>
          <a:p>
            <a:pPr algn="r" defTabSz="685800">
              <a:defRPr/>
            </a:pPr>
            <a:endParaRPr lang="en-US" sz="3000" dirty="0">
              <a:solidFill>
                <a:prstClr val="black"/>
              </a:solidFill>
              <a:latin typeface="Aptos" panose="02110004020202020204"/>
            </a:endParaRPr>
          </a:p>
          <a:p>
            <a:pPr algn="r" defTabSz="685800">
              <a:defRPr/>
            </a:pPr>
            <a:endParaRPr lang="en-US" sz="3000" dirty="0">
              <a:solidFill>
                <a:prstClr val="black"/>
              </a:solidFill>
              <a:latin typeface="Aptos" panose="02110004020202020204"/>
            </a:endParaRPr>
          </a:p>
          <a:p>
            <a:pPr algn="r" defTabSz="685800">
              <a:defRPr/>
            </a:pPr>
            <a:r>
              <a:rPr lang="en-US" sz="3000" dirty="0">
                <a:solidFill>
                  <a:prstClr val="black"/>
                </a:solidFill>
                <a:latin typeface="Aptos" panose="02110004020202020204"/>
              </a:rPr>
              <a:t>-Mary Lasker-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B01E82-FDFD-F384-B291-A116A928E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338757"/>
            <a:ext cx="9144000" cy="16850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>
              <a:spcBef>
                <a:spcPct val="0"/>
              </a:spcBef>
              <a:buClrTx/>
              <a:buSzTx/>
              <a:buNone/>
              <a:defRPr/>
            </a:pPr>
            <a:r>
              <a:rPr lang="en-US" altLang="en-US" sz="10350" b="1" dirty="0">
                <a:solidFill>
                  <a:srgbClr val="0070C0"/>
                </a:solidFill>
                <a:latin typeface="Forte" panose="03060902040502070203" pitchFamily="66" charset="0"/>
              </a:rPr>
              <a:t>Thanks…</a:t>
            </a:r>
          </a:p>
        </p:txBody>
      </p:sp>
      <p:pic>
        <p:nvPicPr>
          <p:cNvPr id="6" name="Graphic 5" descr="Megaphone1 with solid fill">
            <a:extLst>
              <a:ext uri="{FF2B5EF4-FFF2-40B4-BE49-F238E27FC236}">
                <a16:creationId xmlns:a16="http://schemas.microsoft.com/office/drawing/2014/main" id="{7E73B76B-24F8-5565-8C77-1C9495D1F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47257" y="2400300"/>
            <a:ext cx="2310493" cy="2310493"/>
          </a:xfrm>
          <a:prstGeom prst="rect">
            <a:avLst/>
          </a:prstGeo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D8720A-D7FB-2A59-605A-501DCE72F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r>
              <a:rPr lang="en-US">
                <a:solidFill>
                  <a:prstClr val="black">
                    <a:tint val="82000"/>
                  </a:prstClr>
                </a:solidFill>
                <a:latin typeface="Aptos" panose="02110004020202020204"/>
              </a:rPr>
              <a:t>© 2026 Dr. Irfan Nowroze Noor | CC BY-NC-ND 4.0 | https://doi.org/10.5281/zenodo.18651934</a:t>
            </a:r>
          </a:p>
        </p:txBody>
      </p:sp>
    </p:spTree>
    <p:extLst>
      <p:ext uri="{BB962C8B-B14F-4D97-AF65-F5344CB8AC3E}">
        <p14:creationId xmlns:p14="http://schemas.microsoft.com/office/powerpoint/2010/main" val="57562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is sampling?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/>
              <a:t>Sampling involves the selection of a number of study units from a defined study population.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The population is too large for us to consider collecting information from all its members.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Instead we select a sample of individuals hoping that the sample is representative of the population.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D6FA9E-DD2D-4F0D-B774-1DEDF1EB5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1074633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Sampling frame: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/>
              <a:t>The list of units from which the sample is to be selected.  </a:t>
            </a:r>
          </a:p>
          <a:p>
            <a:r>
              <a:rPr lang="en-US" dirty="0"/>
              <a:t>The existence of an adequate and up-to-date sampling frame often defines the study population.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807621-2989-4845-A072-A8720C38F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2883633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B8816-F883-874C-954E-0452B9B49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Why Sampling?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0F6CA-F630-660A-1D62-F93D9F652E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Less costs.</a:t>
            </a:r>
          </a:p>
          <a:p>
            <a:r>
              <a:rPr lang="en-US" dirty="0"/>
              <a:t>Less field time.</a:t>
            </a:r>
          </a:p>
          <a:p>
            <a:r>
              <a:rPr lang="en-US" dirty="0"/>
              <a:t>Quality and homogeneity of data. </a:t>
            </a:r>
          </a:p>
          <a:p>
            <a:r>
              <a:rPr lang="en-US" dirty="0"/>
              <a:t>More accuracy i.e. Can do a better job of data collection.</a:t>
            </a:r>
          </a:p>
          <a:p>
            <a:r>
              <a:rPr lang="en-US" dirty="0"/>
              <a:t>When it’s impossible to study the whole </a:t>
            </a:r>
            <a:r>
              <a:rPr lang="en-US"/>
              <a:t>population,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3A4F1B-B82D-603A-BE88-10B1865E4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3494614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own Arrow 9"/>
          <p:cNvSpPr/>
          <p:nvPr/>
        </p:nvSpPr>
        <p:spPr>
          <a:xfrm>
            <a:off x="4420676" y="5257800"/>
            <a:ext cx="379924" cy="83820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276959" y="424190"/>
            <a:ext cx="2819041" cy="523220"/>
          </a:xfrm>
          <a:prstGeom prst="rect">
            <a:avLst/>
          </a:prstGeom>
          <a:solidFill>
            <a:srgbClr val="92D050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Target population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00200" y="2231886"/>
            <a:ext cx="6093848" cy="523220"/>
          </a:xfrm>
          <a:prstGeom prst="rect">
            <a:avLst/>
          </a:prstGeom>
          <a:solidFill>
            <a:srgbClr val="92D050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Sample population  or study population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67673" y="4734580"/>
            <a:ext cx="1285929" cy="523220"/>
          </a:xfrm>
          <a:prstGeom prst="rect">
            <a:avLst/>
          </a:prstGeom>
          <a:solidFill>
            <a:srgbClr val="92D050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/>
              <a:t>Sample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9007" y="6096000"/>
            <a:ext cx="5244962" cy="523220"/>
          </a:xfrm>
          <a:prstGeom prst="rect">
            <a:avLst/>
          </a:prstGeom>
          <a:solidFill>
            <a:srgbClr val="92D050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/>
              <a:t>Inference about study population </a:t>
            </a:r>
          </a:p>
        </p:txBody>
      </p:sp>
      <p:sp>
        <p:nvSpPr>
          <p:cNvPr id="8" name="Down Arrow 7"/>
          <p:cNvSpPr/>
          <p:nvPr/>
        </p:nvSpPr>
        <p:spPr>
          <a:xfrm>
            <a:off x="4420676" y="916126"/>
            <a:ext cx="379924" cy="131576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4420676" y="2755106"/>
            <a:ext cx="379924" cy="1979474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746170" y="1348340"/>
            <a:ext cx="39406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By common sense-judgment or logic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24400" y="3593067"/>
            <a:ext cx="1524000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000" b="1" dirty="0"/>
              <a:t>By sampling</a:t>
            </a:r>
          </a:p>
        </p:txBody>
      </p:sp>
      <p:sp>
        <p:nvSpPr>
          <p:cNvPr id="13" name="Curved Right Arrow 12"/>
          <p:cNvSpPr/>
          <p:nvPr/>
        </p:nvSpPr>
        <p:spPr>
          <a:xfrm>
            <a:off x="2819400" y="2762032"/>
            <a:ext cx="1143000" cy="249576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Curved Left Arrow 13"/>
          <p:cNvSpPr/>
          <p:nvPr/>
        </p:nvSpPr>
        <p:spPr>
          <a:xfrm>
            <a:off x="5243390" y="2755106"/>
            <a:ext cx="1134744" cy="250269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9601" y="2971800"/>
            <a:ext cx="2209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Probability sampling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78134" y="2971800"/>
            <a:ext cx="2765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Non-Probability sampling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3955703"/>
            <a:ext cx="2514600" cy="193899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2000" dirty="0"/>
              <a:t>Simple random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/>
              <a:t>Systematic random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/>
              <a:t>Stratified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/>
              <a:t>Cluster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/>
              <a:t>Multistage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/>
              <a:t>Multiphase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77009" y="4019491"/>
            <a:ext cx="1809791" cy="163121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2000" dirty="0"/>
              <a:t>Judgment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/>
              <a:t>Convenience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/>
              <a:t>Quota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/>
              <a:t>Snowball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/>
              <a:t>Consecutive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C7C10C0-C8F3-46B1-B921-B238914F9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88619" y="6254095"/>
            <a:ext cx="2895600" cy="365125"/>
          </a:xfrm>
        </p:spPr>
        <p:txBody>
          <a:bodyPr/>
          <a:lstStyle/>
          <a:p>
            <a:r>
              <a:rPr lang="en-US" dirty="0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205675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/>
      <p:bldP spid="16" grpId="0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miley Face 7"/>
          <p:cNvSpPr/>
          <p:nvPr/>
        </p:nvSpPr>
        <p:spPr>
          <a:xfrm>
            <a:off x="1550597" y="282233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miley Face 51"/>
          <p:cNvSpPr/>
          <p:nvPr/>
        </p:nvSpPr>
        <p:spPr>
          <a:xfrm>
            <a:off x="1142215" y="8865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miley Face 52"/>
          <p:cNvSpPr/>
          <p:nvPr/>
        </p:nvSpPr>
        <p:spPr>
          <a:xfrm>
            <a:off x="1575454" y="7648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miley Face 53"/>
          <p:cNvSpPr/>
          <p:nvPr/>
        </p:nvSpPr>
        <p:spPr>
          <a:xfrm>
            <a:off x="1571903" y="78882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miley Face 54"/>
          <p:cNvSpPr/>
          <p:nvPr/>
        </p:nvSpPr>
        <p:spPr>
          <a:xfrm>
            <a:off x="1575454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miley Face 55"/>
          <p:cNvSpPr/>
          <p:nvPr/>
        </p:nvSpPr>
        <p:spPr>
          <a:xfrm>
            <a:off x="1571903" y="148289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miley Face 56"/>
          <p:cNvSpPr/>
          <p:nvPr/>
        </p:nvSpPr>
        <p:spPr>
          <a:xfrm>
            <a:off x="1145767" y="283451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miley Face 57"/>
          <p:cNvSpPr/>
          <p:nvPr/>
        </p:nvSpPr>
        <p:spPr>
          <a:xfrm>
            <a:off x="1138664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Smiley Face 58"/>
          <p:cNvSpPr/>
          <p:nvPr/>
        </p:nvSpPr>
        <p:spPr>
          <a:xfrm>
            <a:off x="1145766" y="148289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miley Face 59"/>
          <p:cNvSpPr/>
          <p:nvPr/>
        </p:nvSpPr>
        <p:spPr>
          <a:xfrm>
            <a:off x="1138664" y="78882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2015796" y="76481"/>
            <a:ext cx="749290" cy="3293810"/>
            <a:chOff x="789708" y="2057400"/>
            <a:chExt cx="1461655" cy="3747654"/>
          </a:xfrm>
        </p:grpSpPr>
        <p:sp>
          <p:nvSpPr>
            <p:cNvPr id="63" name="Smiley Face 62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Smiley Face 63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Smiley Face 64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Smiley Face 65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Smiley Face 66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Smiley Face 67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Smiley Face 68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Smiley Face 69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Smiley Face 70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Smiley Face 71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miley Face 3"/>
          <p:cNvSpPr/>
          <p:nvPr/>
        </p:nvSpPr>
        <p:spPr>
          <a:xfrm>
            <a:off x="293493" y="8865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miley Face 4"/>
          <p:cNvSpPr/>
          <p:nvPr/>
        </p:nvSpPr>
        <p:spPr>
          <a:xfrm>
            <a:off x="726732" y="7648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723181" y="78882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726732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miley Face 9"/>
          <p:cNvSpPr/>
          <p:nvPr/>
        </p:nvSpPr>
        <p:spPr>
          <a:xfrm>
            <a:off x="723181" y="148289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297045" y="283451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miley Face 11"/>
          <p:cNvSpPr/>
          <p:nvPr/>
        </p:nvSpPr>
        <p:spPr>
          <a:xfrm>
            <a:off x="289942" y="218914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297044" y="148289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miley Face 13"/>
          <p:cNvSpPr/>
          <p:nvPr/>
        </p:nvSpPr>
        <p:spPr>
          <a:xfrm>
            <a:off x="289942" y="78882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miley Face 72"/>
          <p:cNvSpPr/>
          <p:nvPr/>
        </p:nvSpPr>
        <p:spPr>
          <a:xfrm>
            <a:off x="726732" y="28588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2914234" y="76481"/>
            <a:ext cx="749290" cy="3318163"/>
            <a:chOff x="748145" y="2043546"/>
            <a:chExt cx="1461655" cy="3775363"/>
          </a:xfrm>
        </p:grpSpPr>
        <p:sp>
          <p:nvSpPr>
            <p:cNvPr id="85" name="Smiley Face 84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Smiley Face 85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Smiley Face 86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Smiley Face 87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Smiley Face 88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Smiley Face 89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Smiley Face 90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Smiley Face 91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Smiley Face 92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Smiley Face 93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891707" y="3489410"/>
            <a:ext cx="3373582" cy="3318163"/>
            <a:chOff x="748145" y="2043546"/>
            <a:chExt cx="6580910" cy="3775363"/>
          </a:xfrm>
        </p:grpSpPr>
        <p:grpSp>
          <p:nvGrpSpPr>
            <p:cNvPr id="50" name="Group 49"/>
            <p:cNvGrpSpPr/>
            <p:nvPr/>
          </p:nvGrpSpPr>
          <p:grpSpPr>
            <a:xfrm>
              <a:off x="2403763" y="2043546"/>
              <a:ext cx="1461655" cy="3747654"/>
              <a:chOff x="789708" y="2057400"/>
              <a:chExt cx="1461655" cy="3747654"/>
            </a:xfrm>
          </p:grpSpPr>
          <p:sp>
            <p:nvSpPr>
              <p:cNvPr id="119" name="Smiley Face 118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Smiley Face 119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Smiley Face 120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Smiley Face 121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Smiley Face 122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Smiley Face 123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Smiley Face 124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Smiley Face 125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Smiley Face 126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Smiley Face 127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4114800" y="2043546"/>
              <a:ext cx="1461655" cy="3747654"/>
              <a:chOff x="789708" y="2057400"/>
              <a:chExt cx="1461655" cy="3747654"/>
            </a:xfrm>
          </p:grpSpPr>
          <p:sp>
            <p:nvSpPr>
              <p:cNvPr id="109" name="Smiley Face 108"/>
              <p:cNvSpPr/>
              <p:nvPr/>
            </p:nvSpPr>
            <p:spPr>
              <a:xfrm>
                <a:off x="1593273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Smiley Face 109"/>
              <p:cNvSpPr/>
              <p:nvPr/>
            </p:nvSpPr>
            <p:spPr>
              <a:xfrm>
                <a:off x="796635" y="20712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Smiley Face 110"/>
              <p:cNvSpPr/>
              <p:nvPr/>
            </p:nvSpPr>
            <p:spPr>
              <a:xfrm>
                <a:off x="1641763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Smiley Face 111"/>
              <p:cNvSpPr/>
              <p:nvPr/>
            </p:nvSpPr>
            <p:spPr>
              <a:xfrm>
                <a:off x="1634836" y="286789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Smiley Face 112"/>
              <p:cNvSpPr/>
              <p:nvPr/>
            </p:nvSpPr>
            <p:spPr>
              <a:xfrm>
                <a:off x="1641763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Smiley Face 113"/>
              <p:cNvSpPr/>
              <p:nvPr/>
            </p:nvSpPr>
            <p:spPr>
              <a:xfrm>
                <a:off x="1634836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Smiley Face 114"/>
              <p:cNvSpPr/>
              <p:nvPr/>
            </p:nvSpPr>
            <p:spPr>
              <a:xfrm>
                <a:off x="803563" y="5195454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Smiley Face 115"/>
              <p:cNvSpPr/>
              <p:nvPr/>
            </p:nvSpPr>
            <p:spPr>
              <a:xfrm>
                <a:off x="789708" y="4461163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Smiley Face 116"/>
              <p:cNvSpPr/>
              <p:nvPr/>
            </p:nvSpPr>
            <p:spPr>
              <a:xfrm>
                <a:off x="803562" y="365759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Smiley Face 117"/>
              <p:cNvSpPr/>
              <p:nvPr/>
            </p:nvSpPr>
            <p:spPr>
              <a:xfrm>
                <a:off x="789708" y="2867890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748145" y="2043546"/>
              <a:ext cx="1461655" cy="3775363"/>
              <a:chOff x="748145" y="2043546"/>
              <a:chExt cx="1461655" cy="3775363"/>
            </a:xfrm>
          </p:grpSpPr>
          <p:sp>
            <p:nvSpPr>
              <p:cNvPr id="99" name="Smiley Face 98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Smiley Face 99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Smiley Face 100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Smiley Face 101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Smiley Face 102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Smiley Face 103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Smiley Face 104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Smiley Face 105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Smiley Face 106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Smiley Face 107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5867400" y="2043546"/>
              <a:ext cx="1461655" cy="3775363"/>
              <a:chOff x="748145" y="2043546"/>
              <a:chExt cx="1461655" cy="3775363"/>
            </a:xfrm>
          </p:grpSpPr>
          <p:sp>
            <p:nvSpPr>
              <p:cNvPr id="76" name="Smiley Face 75"/>
              <p:cNvSpPr/>
              <p:nvPr/>
            </p:nvSpPr>
            <p:spPr>
              <a:xfrm>
                <a:off x="755072" y="20574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Smiley Face 76"/>
              <p:cNvSpPr/>
              <p:nvPr/>
            </p:nvSpPr>
            <p:spPr>
              <a:xfrm>
                <a:off x="1600200" y="204354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Smiley Face 77"/>
              <p:cNvSpPr/>
              <p:nvPr/>
            </p:nvSpPr>
            <p:spPr>
              <a:xfrm>
                <a:off x="1593273" y="2854036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Smiley Face 78"/>
              <p:cNvSpPr/>
              <p:nvPr/>
            </p:nvSpPr>
            <p:spPr>
              <a:xfrm>
                <a:off x="1600200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Smiley Face 79"/>
              <p:cNvSpPr/>
              <p:nvPr/>
            </p:nvSpPr>
            <p:spPr>
              <a:xfrm>
                <a:off x="1593273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Smiley Face 80"/>
              <p:cNvSpPr/>
              <p:nvPr/>
            </p:nvSpPr>
            <p:spPr>
              <a:xfrm>
                <a:off x="762000" y="5181600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Smiley Face 81"/>
              <p:cNvSpPr/>
              <p:nvPr/>
            </p:nvSpPr>
            <p:spPr>
              <a:xfrm>
                <a:off x="748145" y="4447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Smiley Face 95"/>
              <p:cNvSpPr/>
              <p:nvPr/>
            </p:nvSpPr>
            <p:spPr>
              <a:xfrm>
                <a:off x="761999" y="3643745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Smiley Face 96"/>
              <p:cNvSpPr/>
              <p:nvPr/>
            </p:nvSpPr>
            <p:spPr>
              <a:xfrm>
                <a:off x="748145" y="2854036"/>
                <a:ext cx="609600" cy="609600"/>
              </a:xfrm>
              <a:prstGeom prst="smileyFace">
                <a:avLst>
                  <a:gd name="adj" fmla="val -465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Smiley Face 97"/>
              <p:cNvSpPr/>
              <p:nvPr/>
            </p:nvSpPr>
            <p:spPr>
              <a:xfrm>
                <a:off x="1600200" y="5209309"/>
                <a:ext cx="609600" cy="609600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0" name="Group 129"/>
          <p:cNvGrpSpPr/>
          <p:nvPr/>
        </p:nvGrpSpPr>
        <p:grpSpPr>
          <a:xfrm>
            <a:off x="4740429" y="94183"/>
            <a:ext cx="749290" cy="3293810"/>
            <a:chOff x="789708" y="2057400"/>
            <a:chExt cx="1461655" cy="3747654"/>
          </a:xfrm>
        </p:grpSpPr>
        <p:sp>
          <p:nvSpPr>
            <p:cNvPr id="164" name="Smiley Face 163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Smiley Face 164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Smiley Face 165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Smiley Face 166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Smiley Face 167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Smiley Face 168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Smiley Face 169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Smiley Face 170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Smiley Face 171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Smiley Face 172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617561" y="109402"/>
            <a:ext cx="749290" cy="3293810"/>
            <a:chOff x="789708" y="2057400"/>
            <a:chExt cx="1461655" cy="3747654"/>
          </a:xfrm>
        </p:grpSpPr>
        <p:sp>
          <p:nvSpPr>
            <p:cNvPr id="154" name="Smiley Face 153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Smiley Face 154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Smiley Face 155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Smiley Face 156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Smiley Face 157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Smiley Face 158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Smiley Face 159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Smiley Face 160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Smiley Face 161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Smiley Face 162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Smiley Face 143"/>
          <p:cNvSpPr/>
          <p:nvPr/>
        </p:nvSpPr>
        <p:spPr>
          <a:xfrm>
            <a:off x="3840215" y="10635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Smiley Face 144"/>
          <p:cNvSpPr/>
          <p:nvPr/>
        </p:nvSpPr>
        <p:spPr>
          <a:xfrm>
            <a:off x="4273454" y="94183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Smiley Face 145"/>
          <p:cNvSpPr/>
          <p:nvPr/>
        </p:nvSpPr>
        <p:spPr>
          <a:xfrm>
            <a:off x="4269903" y="80652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Smiley Face 146"/>
          <p:cNvSpPr/>
          <p:nvPr/>
        </p:nvSpPr>
        <p:spPr>
          <a:xfrm>
            <a:off x="4273454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Smiley Face 147"/>
          <p:cNvSpPr/>
          <p:nvPr/>
        </p:nvSpPr>
        <p:spPr>
          <a:xfrm>
            <a:off x="4269903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Smiley Face 148"/>
          <p:cNvSpPr/>
          <p:nvPr/>
        </p:nvSpPr>
        <p:spPr>
          <a:xfrm>
            <a:off x="3843767" y="28522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Smiley Face 149"/>
          <p:cNvSpPr/>
          <p:nvPr/>
        </p:nvSpPr>
        <p:spPr>
          <a:xfrm>
            <a:off x="3836664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Smiley Face 150"/>
          <p:cNvSpPr/>
          <p:nvPr/>
        </p:nvSpPr>
        <p:spPr>
          <a:xfrm>
            <a:off x="3843766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Smiley Face 151"/>
          <p:cNvSpPr/>
          <p:nvPr/>
        </p:nvSpPr>
        <p:spPr>
          <a:xfrm>
            <a:off x="3836664" y="806522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Smiley Face 152"/>
          <p:cNvSpPr/>
          <p:nvPr/>
        </p:nvSpPr>
        <p:spPr>
          <a:xfrm>
            <a:off x="4273454" y="287656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Smiley Face 133"/>
          <p:cNvSpPr/>
          <p:nvPr/>
        </p:nvSpPr>
        <p:spPr>
          <a:xfrm>
            <a:off x="7471151" y="106359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Smiley Face 138"/>
          <p:cNvSpPr/>
          <p:nvPr/>
        </p:nvSpPr>
        <p:spPr>
          <a:xfrm>
            <a:off x="7474703" y="28522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Smiley Face 139"/>
          <p:cNvSpPr/>
          <p:nvPr/>
        </p:nvSpPr>
        <p:spPr>
          <a:xfrm>
            <a:off x="7467600" y="220684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Smiley Face 140"/>
          <p:cNvSpPr/>
          <p:nvPr/>
        </p:nvSpPr>
        <p:spPr>
          <a:xfrm>
            <a:off x="7474702" y="150059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Smiley Face 141"/>
          <p:cNvSpPr/>
          <p:nvPr/>
        </p:nvSpPr>
        <p:spPr>
          <a:xfrm>
            <a:off x="7467600" y="806522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7900839" y="94183"/>
            <a:ext cx="316051" cy="3318163"/>
            <a:chOff x="7900839" y="94183"/>
            <a:chExt cx="316051" cy="3318163"/>
          </a:xfrm>
        </p:grpSpPr>
        <p:sp>
          <p:nvSpPr>
            <p:cNvPr id="135" name="Smiley Face 134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Smiley Face 135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Smiley Face 136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Smiley Face 137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Smiley Face 142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1120797" y="3537351"/>
            <a:ext cx="749290" cy="3293810"/>
            <a:chOff x="789708" y="2057400"/>
            <a:chExt cx="1461655" cy="3747654"/>
          </a:xfrm>
        </p:grpSpPr>
        <p:sp>
          <p:nvSpPr>
            <p:cNvPr id="209" name="Smiley Face 208"/>
            <p:cNvSpPr/>
            <p:nvPr/>
          </p:nvSpPr>
          <p:spPr>
            <a:xfrm>
              <a:off x="1593273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Smiley Face 209"/>
            <p:cNvSpPr/>
            <p:nvPr/>
          </p:nvSpPr>
          <p:spPr>
            <a:xfrm>
              <a:off x="796635" y="20712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Smiley Face 210"/>
            <p:cNvSpPr/>
            <p:nvPr/>
          </p:nvSpPr>
          <p:spPr>
            <a:xfrm>
              <a:off x="1641763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Smiley Face 211"/>
            <p:cNvSpPr/>
            <p:nvPr/>
          </p:nvSpPr>
          <p:spPr>
            <a:xfrm>
              <a:off x="1634836" y="286789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Smiley Face 212"/>
            <p:cNvSpPr/>
            <p:nvPr/>
          </p:nvSpPr>
          <p:spPr>
            <a:xfrm>
              <a:off x="1641763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Smiley Face 213"/>
            <p:cNvSpPr/>
            <p:nvPr/>
          </p:nvSpPr>
          <p:spPr>
            <a:xfrm>
              <a:off x="1634836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Smiley Face 214"/>
            <p:cNvSpPr/>
            <p:nvPr/>
          </p:nvSpPr>
          <p:spPr>
            <a:xfrm>
              <a:off x="803563" y="5195454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Smiley Face 215"/>
            <p:cNvSpPr/>
            <p:nvPr/>
          </p:nvSpPr>
          <p:spPr>
            <a:xfrm>
              <a:off x="789708" y="4461163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Smiley Face 216"/>
            <p:cNvSpPr/>
            <p:nvPr/>
          </p:nvSpPr>
          <p:spPr>
            <a:xfrm>
              <a:off x="803562" y="365759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Smiley Face 217"/>
            <p:cNvSpPr/>
            <p:nvPr/>
          </p:nvSpPr>
          <p:spPr>
            <a:xfrm>
              <a:off x="789708" y="2867890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9" name="Smiley Face 198"/>
          <p:cNvSpPr/>
          <p:nvPr/>
        </p:nvSpPr>
        <p:spPr>
          <a:xfrm>
            <a:off x="2409862" y="628320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Smiley Face 199"/>
          <p:cNvSpPr/>
          <p:nvPr/>
        </p:nvSpPr>
        <p:spPr>
          <a:xfrm>
            <a:off x="2001480" y="354952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Smiley Face 200"/>
          <p:cNvSpPr/>
          <p:nvPr/>
        </p:nvSpPr>
        <p:spPr>
          <a:xfrm>
            <a:off x="2434719" y="353735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Smiley Face 201"/>
          <p:cNvSpPr/>
          <p:nvPr/>
        </p:nvSpPr>
        <p:spPr>
          <a:xfrm>
            <a:off x="2431168" y="4249690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Smiley Face 202"/>
          <p:cNvSpPr/>
          <p:nvPr/>
        </p:nvSpPr>
        <p:spPr>
          <a:xfrm>
            <a:off x="2434719" y="56500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Smiley Face 203"/>
          <p:cNvSpPr/>
          <p:nvPr/>
        </p:nvSpPr>
        <p:spPr>
          <a:xfrm>
            <a:off x="2431168" y="494376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Smiley Face 204"/>
          <p:cNvSpPr/>
          <p:nvPr/>
        </p:nvSpPr>
        <p:spPr>
          <a:xfrm>
            <a:off x="2005032" y="6295384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Smiley Face 205"/>
          <p:cNvSpPr/>
          <p:nvPr/>
        </p:nvSpPr>
        <p:spPr>
          <a:xfrm>
            <a:off x="1997929" y="5650016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Smiley Face 206"/>
          <p:cNvSpPr/>
          <p:nvPr/>
        </p:nvSpPr>
        <p:spPr>
          <a:xfrm>
            <a:off x="2005031" y="494376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Smiley Face 207"/>
          <p:cNvSpPr/>
          <p:nvPr/>
        </p:nvSpPr>
        <p:spPr>
          <a:xfrm>
            <a:off x="1997929" y="4249690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7" name="Group 176"/>
          <p:cNvGrpSpPr/>
          <p:nvPr/>
        </p:nvGrpSpPr>
        <p:grpSpPr>
          <a:xfrm>
            <a:off x="272075" y="3537351"/>
            <a:ext cx="749290" cy="3318163"/>
            <a:chOff x="748145" y="2043546"/>
            <a:chExt cx="1461655" cy="3775363"/>
          </a:xfrm>
        </p:grpSpPr>
        <p:sp>
          <p:nvSpPr>
            <p:cNvPr id="189" name="Smiley Face 188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Smiley Face 189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Smiley Face 190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Smiley Face 191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Smiley Face 192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Smiley Face 193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Smiley Face 194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Smiley Face 195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Smiley Face 196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Smiley Face 197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2896367" y="3537351"/>
            <a:ext cx="749290" cy="3318163"/>
            <a:chOff x="748145" y="2043546"/>
            <a:chExt cx="1461655" cy="3775363"/>
          </a:xfrm>
        </p:grpSpPr>
        <p:sp>
          <p:nvSpPr>
            <p:cNvPr id="179" name="Smiley Face 178"/>
            <p:cNvSpPr/>
            <p:nvPr/>
          </p:nvSpPr>
          <p:spPr>
            <a:xfrm>
              <a:off x="755072" y="20574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Smiley Face 179"/>
            <p:cNvSpPr/>
            <p:nvPr/>
          </p:nvSpPr>
          <p:spPr>
            <a:xfrm>
              <a:off x="1600200" y="204354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Smiley Face 180"/>
            <p:cNvSpPr/>
            <p:nvPr/>
          </p:nvSpPr>
          <p:spPr>
            <a:xfrm>
              <a:off x="1593273" y="2854036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Smiley Face 181"/>
            <p:cNvSpPr/>
            <p:nvPr/>
          </p:nvSpPr>
          <p:spPr>
            <a:xfrm>
              <a:off x="1600200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Smiley Face 182"/>
            <p:cNvSpPr/>
            <p:nvPr/>
          </p:nvSpPr>
          <p:spPr>
            <a:xfrm>
              <a:off x="1593273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Smiley Face 183"/>
            <p:cNvSpPr/>
            <p:nvPr/>
          </p:nvSpPr>
          <p:spPr>
            <a:xfrm>
              <a:off x="762000" y="5181600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Smiley Face 184"/>
            <p:cNvSpPr/>
            <p:nvPr/>
          </p:nvSpPr>
          <p:spPr>
            <a:xfrm>
              <a:off x="748145" y="4447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Smiley Face 185"/>
            <p:cNvSpPr/>
            <p:nvPr/>
          </p:nvSpPr>
          <p:spPr>
            <a:xfrm>
              <a:off x="761999" y="3643745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Smiley Face 186"/>
            <p:cNvSpPr/>
            <p:nvPr/>
          </p:nvSpPr>
          <p:spPr>
            <a:xfrm>
              <a:off x="748145" y="2854036"/>
              <a:ext cx="609600" cy="609600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Smiley Face 187"/>
            <p:cNvSpPr/>
            <p:nvPr/>
          </p:nvSpPr>
          <p:spPr>
            <a:xfrm>
              <a:off x="1600200" y="5209309"/>
              <a:ext cx="609600" cy="609600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0" name="Smiley Face 219"/>
          <p:cNvSpPr/>
          <p:nvPr/>
        </p:nvSpPr>
        <p:spPr>
          <a:xfrm>
            <a:off x="6523101" y="12157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Smiley Face 220"/>
          <p:cNvSpPr/>
          <p:nvPr/>
        </p:nvSpPr>
        <p:spPr>
          <a:xfrm>
            <a:off x="6956340" y="10940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Smiley Face 221"/>
          <p:cNvSpPr/>
          <p:nvPr/>
        </p:nvSpPr>
        <p:spPr>
          <a:xfrm>
            <a:off x="6952789" y="82174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Smiley Face 222"/>
          <p:cNvSpPr/>
          <p:nvPr/>
        </p:nvSpPr>
        <p:spPr>
          <a:xfrm>
            <a:off x="6956340" y="22220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Smiley Face 223"/>
          <p:cNvSpPr/>
          <p:nvPr/>
        </p:nvSpPr>
        <p:spPr>
          <a:xfrm>
            <a:off x="6952789" y="151581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Smiley Face 224"/>
          <p:cNvSpPr/>
          <p:nvPr/>
        </p:nvSpPr>
        <p:spPr>
          <a:xfrm>
            <a:off x="6526653" y="286743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Smiley Face 225"/>
          <p:cNvSpPr/>
          <p:nvPr/>
        </p:nvSpPr>
        <p:spPr>
          <a:xfrm>
            <a:off x="6519550" y="2222067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Smiley Face 226"/>
          <p:cNvSpPr/>
          <p:nvPr/>
        </p:nvSpPr>
        <p:spPr>
          <a:xfrm>
            <a:off x="6526652" y="1515815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Smiley Face 227"/>
          <p:cNvSpPr/>
          <p:nvPr/>
        </p:nvSpPr>
        <p:spPr>
          <a:xfrm>
            <a:off x="6519550" y="821741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Smiley Face 228"/>
          <p:cNvSpPr/>
          <p:nvPr/>
        </p:nvSpPr>
        <p:spPr>
          <a:xfrm>
            <a:off x="6956340" y="289178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Smiley Face 230"/>
          <p:cNvSpPr/>
          <p:nvPr/>
        </p:nvSpPr>
        <p:spPr>
          <a:xfrm>
            <a:off x="7483861" y="3500228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Smiley Face 231"/>
          <p:cNvSpPr/>
          <p:nvPr/>
        </p:nvSpPr>
        <p:spPr>
          <a:xfrm>
            <a:off x="7917100" y="3488052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Smiley Face 232"/>
          <p:cNvSpPr/>
          <p:nvPr/>
        </p:nvSpPr>
        <p:spPr>
          <a:xfrm>
            <a:off x="7913549" y="4200391"/>
            <a:ext cx="312500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Smiley Face 233"/>
          <p:cNvSpPr/>
          <p:nvPr/>
        </p:nvSpPr>
        <p:spPr>
          <a:xfrm>
            <a:off x="7936912" y="5600717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Smiley Face 234"/>
          <p:cNvSpPr/>
          <p:nvPr/>
        </p:nvSpPr>
        <p:spPr>
          <a:xfrm>
            <a:off x="7933361" y="489446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Smiley Face 235"/>
          <p:cNvSpPr/>
          <p:nvPr/>
        </p:nvSpPr>
        <p:spPr>
          <a:xfrm>
            <a:off x="7507225" y="624608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Smiley Face 236"/>
          <p:cNvSpPr/>
          <p:nvPr/>
        </p:nvSpPr>
        <p:spPr>
          <a:xfrm>
            <a:off x="7500122" y="5600717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Smiley Face 237"/>
          <p:cNvSpPr/>
          <p:nvPr/>
        </p:nvSpPr>
        <p:spPr>
          <a:xfrm>
            <a:off x="7507224" y="4894465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Smiley Face 238"/>
          <p:cNvSpPr/>
          <p:nvPr/>
        </p:nvSpPr>
        <p:spPr>
          <a:xfrm>
            <a:off x="7480310" y="4200391"/>
            <a:ext cx="312500" cy="535777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Smiley Face 239"/>
          <p:cNvSpPr/>
          <p:nvPr/>
        </p:nvSpPr>
        <p:spPr>
          <a:xfrm>
            <a:off x="7936912" y="6270438"/>
            <a:ext cx="272876" cy="53577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1" name="Group 240"/>
          <p:cNvGrpSpPr/>
          <p:nvPr/>
        </p:nvGrpSpPr>
        <p:grpSpPr>
          <a:xfrm>
            <a:off x="8374599" y="121578"/>
            <a:ext cx="316051" cy="3318163"/>
            <a:chOff x="7900839" y="94183"/>
            <a:chExt cx="316051" cy="3318163"/>
          </a:xfrm>
        </p:grpSpPr>
        <p:sp>
          <p:nvSpPr>
            <p:cNvPr id="242" name="Smiley Face 241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Smiley Face 242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Smiley Face 243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Smiley Face 244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Smiley Face 245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8399603" y="3541878"/>
            <a:ext cx="316051" cy="3318163"/>
            <a:chOff x="7900839" y="94183"/>
            <a:chExt cx="316051" cy="3318163"/>
          </a:xfrm>
        </p:grpSpPr>
        <p:sp>
          <p:nvSpPr>
            <p:cNvPr id="248" name="Smiley Face 247"/>
            <p:cNvSpPr/>
            <p:nvPr/>
          </p:nvSpPr>
          <p:spPr>
            <a:xfrm>
              <a:off x="7904390" y="94183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Smiley Face 248"/>
            <p:cNvSpPr/>
            <p:nvPr/>
          </p:nvSpPr>
          <p:spPr>
            <a:xfrm>
              <a:off x="7900839" y="806522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Smiley Face 249"/>
            <p:cNvSpPr/>
            <p:nvPr/>
          </p:nvSpPr>
          <p:spPr>
            <a:xfrm>
              <a:off x="7904390" y="2206848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Smiley Face 250"/>
            <p:cNvSpPr/>
            <p:nvPr/>
          </p:nvSpPr>
          <p:spPr>
            <a:xfrm>
              <a:off x="7900839" y="1500596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Smiley Face 251"/>
            <p:cNvSpPr/>
            <p:nvPr/>
          </p:nvSpPr>
          <p:spPr>
            <a:xfrm>
              <a:off x="7904390" y="2876569"/>
              <a:ext cx="312500" cy="535777"/>
            </a:xfrm>
            <a:prstGeom prst="smileyFac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FE1D36EF-A170-4BBB-ACE8-687DC82EA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Sampling by Dr. Irfan</a:t>
            </a:r>
          </a:p>
        </p:txBody>
      </p:sp>
    </p:spTree>
    <p:extLst>
      <p:ext uri="{BB962C8B-B14F-4D97-AF65-F5344CB8AC3E}">
        <p14:creationId xmlns:p14="http://schemas.microsoft.com/office/powerpoint/2010/main" val="2372028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687</TotalTime>
  <Words>1717</Words>
  <Application>Microsoft Office PowerPoint</Application>
  <PresentationFormat>On-screen Show (4:3)</PresentationFormat>
  <Paragraphs>224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60" baseType="lpstr">
      <vt:lpstr>Aptos</vt:lpstr>
      <vt:lpstr>Aptos Display</vt:lpstr>
      <vt:lpstr>Arial</vt:lpstr>
      <vt:lpstr>Arial Narrow</vt:lpstr>
      <vt:lpstr>Calibri</vt:lpstr>
      <vt:lpstr>Forte</vt:lpstr>
      <vt:lpstr>High Tower Text</vt:lpstr>
      <vt:lpstr>MV Boli</vt:lpstr>
      <vt:lpstr>Rockwell Condensed</vt:lpstr>
      <vt:lpstr>Symbol</vt:lpstr>
      <vt:lpstr>Wingdings</vt:lpstr>
      <vt:lpstr>Office Theme</vt:lpstr>
      <vt:lpstr>4_Office Theme</vt:lpstr>
      <vt:lpstr>1_Office Theme</vt:lpstr>
      <vt:lpstr>Sampling and sampling technique </vt:lpstr>
      <vt:lpstr>Population and sample</vt:lpstr>
      <vt:lpstr>PowerPoint Presentation</vt:lpstr>
      <vt:lpstr>PowerPoint Presentation</vt:lpstr>
      <vt:lpstr>What is sampling?</vt:lpstr>
      <vt:lpstr>Sampling frame: </vt:lpstr>
      <vt:lpstr>Why Sampling?</vt:lpstr>
      <vt:lpstr>PowerPoint Presentation</vt:lpstr>
      <vt:lpstr>PowerPoint Presentation</vt:lpstr>
      <vt:lpstr>Judgment/ purposeful sampling</vt:lpstr>
      <vt:lpstr>PowerPoint Presentation</vt:lpstr>
      <vt:lpstr>PowerPoint Presentation</vt:lpstr>
      <vt:lpstr>PowerPoint Presentation</vt:lpstr>
      <vt:lpstr>PowerPoint Presentation</vt:lpstr>
      <vt:lpstr>Convenience sampling</vt:lpstr>
      <vt:lpstr>PowerPoint Presentation</vt:lpstr>
      <vt:lpstr>PowerPoint Presentation</vt:lpstr>
      <vt:lpstr>Quota sampling</vt:lpstr>
      <vt:lpstr>PowerPoint Presentation</vt:lpstr>
      <vt:lpstr>Snow ball sampling</vt:lpstr>
      <vt:lpstr>Snowball sampling </vt:lpstr>
      <vt:lpstr>Consecutive sampling</vt:lpstr>
      <vt:lpstr>PowerPoint Presentation</vt:lpstr>
      <vt:lpstr>PowerPoint Presentation</vt:lpstr>
      <vt:lpstr>Simple Random Sampling (SRS): </vt:lpstr>
      <vt:lpstr>PowerPoint Presentation</vt:lpstr>
      <vt:lpstr>PowerPoint Presentation</vt:lpstr>
      <vt:lpstr>An equal chance…………???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Some of the reasons for stratifying the population may be:  </vt:lpstr>
      <vt:lpstr>Cluster sampling:</vt:lpstr>
      <vt:lpstr>PowerPoint Presentation</vt:lpstr>
      <vt:lpstr>Multi-Stage Sampling:</vt:lpstr>
      <vt:lpstr>Multi-Stage Sampling:</vt:lpstr>
      <vt:lpstr>PowerPoint Presentation</vt:lpstr>
      <vt:lpstr>PowerPoint Presentation</vt:lpstr>
      <vt:lpstr>Test time………………..</vt:lpstr>
      <vt:lpstr>Probability VS Non-probability Sampling </vt:lpstr>
      <vt:lpstr>Error in epidemiology</vt:lpstr>
      <vt:lpstr>Sampling Error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uu</dc:creator>
  <cp:lastModifiedBy>Irfan Noor</cp:lastModifiedBy>
  <cp:revision>40</cp:revision>
  <dcterms:created xsi:type="dcterms:W3CDTF">2017-06-04T19:12:01Z</dcterms:created>
  <dcterms:modified xsi:type="dcterms:W3CDTF">2026-02-17T03:55:34Z</dcterms:modified>
</cp:coreProperties>
</file>